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4"/>
  </p:sldMasterIdLst>
  <p:notesMasterIdLst>
    <p:notesMasterId r:id="rId55"/>
  </p:notesMasterIdLst>
  <p:handoutMasterIdLst>
    <p:handoutMasterId r:id="rId56"/>
  </p:handoutMasterIdLst>
  <p:sldIdLst>
    <p:sldId id="636" r:id="rId5"/>
    <p:sldId id="586" r:id="rId6"/>
    <p:sldId id="570" r:id="rId7"/>
    <p:sldId id="549" r:id="rId8"/>
    <p:sldId id="594" r:id="rId9"/>
    <p:sldId id="644" r:id="rId10"/>
    <p:sldId id="595" r:id="rId11"/>
    <p:sldId id="596" r:id="rId12"/>
    <p:sldId id="550" r:id="rId13"/>
    <p:sldId id="630" r:id="rId14"/>
    <p:sldId id="556" r:id="rId15"/>
    <p:sldId id="572" r:id="rId16"/>
    <p:sldId id="640" r:id="rId17"/>
    <p:sldId id="555" r:id="rId18"/>
    <p:sldId id="641" r:id="rId19"/>
    <p:sldId id="642" r:id="rId20"/>
    <p:sldId id="635" r:id="rId21"/>
    <p:sldId id="634" r:id="rId22"/>
    <p:sldId id="618" r:id="rId23"/>
    <p:sldId id="619" r:id="rId24"/>
    <p:sldId id="632" r:id="rId25"/>
    <p:sldId id="626" r:id="rId26"/>
    <p:sldId id="627" r:id="rId27"/>
    <p:sldId id="637" r:id="rId28"/>
    <p:sldId id="638" r:id="rId29"/>
    <p:sldId id="639" r:id="rId30"/>
    <p:sldId id="599" r:id="rId31"/>
    <p:sldId id="561" r:id="rId32"/>
    <p:sldId id="600" r:id="rId33"/>
    <p:sldId id="601" r:id="rId34"/>
    <p:sldId id="602" r:id="rId35"/>
    <p:sldId id="603" r:id="rId36"/>
    <p:sldId id="604" r:id="rId37"/>
    <p:sldId id="631" r:id="rId38"/>
    <p:sldId id="643" r:id="rId39"/>
    <p:sldId id="605" r:id="rId40"/>
    <p:sldId id="606" r:id="rId41"/>
    <p:sldId id="607" r:id="rId42"/>
    <p:sldId id="608" r:id="rId43"/>
    <p:sldId id="609" r:id="rId44"/>
    <p:sldId id="610" r:id="rId45"/>
    <p:sldId id="611" r:id="rId46"/>
    <p:sldId id="612" r:id="rId47"/>
    <p:sldId id="613" r:id="rId48"/>
    <p:sldId id="614" r:id="rId49"/>
    <p:sldId id="615" r:id="rId50"/>
    <p:sldId id="616" r:id="rId51"/>
    <p:sldId id="578" r:id="rId52"/>
    <p:sldId id="579" r:id="rId53"/>
    <p:sldId id="617" r:id="rId54"/>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Arial" charset="0"/>
      </a:defRPr>
    </a:lvl1pPr>
    <a:lvl2pPr marL="457200" algn="l" rtl="0" eaLnBrk="0" fontAlgn="base" hangingPunct="0">
      <a:spcBef>
        <a:spcPct val="0"/>
      </a:spcBef>
      <a:spcAft>
        <a:spcPct val="0"/>
      </a:spcAft>
      <a:defRPr kern="1200">
        <a:solidFill>
          <a:schemeClr val="tx1"/>
        </a:solidFill>
        <a:latin typeface="Tahoma"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Tahoma"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Tahoma"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z Schaller" initials="LS" lastIdx="2" clrIdx="0">
    <p:extLst>
      <p:ext uri="{19B8F6BF-5375-455C-9EA6-DF929625EA0E}">
        <p15:presenceInfo xmlns:p15="http://schemas.microsoft.com/office/powerpoint/2012/main" userId="S::eschaller@aph.org::30b29885-92e7-4225-8e13-87a497eb2d2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65" autoAdjust="0"/>
    <p:restoredTop sz="86449" autoAdjust="0"/>
  </p:normalViewPr>
  <p:slideViewPr>
    <p:cSldViewPr>
      <p:cViewPr varScale="1">
        <p:scale>
          <a:sx n="71" d="100"/>
          <a:sy n="71" d="100"/>
        </p:scale>
        <p:origin x="288"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commentAuthors" Target="commen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dirty="0">
                <a:latin typeface="Arial" charset="0"/>
                <a:cs typeface="+mn-cs"/>
              </a:defRPr>
            </a:lvl1pPr>
          </a:lstStyle>
          <a:p>
            <a:pPr>
              <a:defRPr/>
            </a:pPr>
            <a:endParaRPr lang="en-US" dirty="0"/>
          </a:p>
        </p:txBody>
      </p:sp>
      <p:sp>
        <p:nvSpPr>
          <p:cNvPr id="158723"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dirty="0">
                <a:latin typeface="Arial" charset="0"/>
                <a:cs typeface="+mn-cs"/>
              </a:defRPr>
            </a:lvl1pPr>
          </a:lstStyle>
          <a:p>
            <a:pPr>
              <a:defRPr/>
            </a:pPr>
            <a:endParaRPr lang="en-US" dirty="0"/>
          </a:p>
        </p:txBody>
      </p:sp>
      <p:sp>
        <p:nvSpPr>
          <p:cNvPr id="158724"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dirty="0">
                <a:latin typeface="Arial" charset="0"/>
                <a:cs typeface="+mn-cs"/>
              </a:defRPr>
            </a:lvl1pPr>
          </a:lstStyle>
          <a:p>
            <a:pPr>
              <a:defRPr/>
            </a:pPr>
            <a:endParaRPr lang="en-US" dirty="0"/>
          </a:p>
        </p:txBody>
      </p:sp>
      <p:sp>
        <p:nvSpPr>
          <p:cNvPr id="158725"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a:latin typeface="Arial" charset="0"/>
              </a:defRPr>
            </a:lvl1pPr>
          </a:lstStyle>
          <a:p>
            <a:fld id="{1016C09C-161B-4F89-93C2-053DCA9B58B8}" type="slidenum">
              <a:rPr lang="en-US" altLang="en-US"/>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dirty="0">
                <a:latin typeface="Arial" charset="0"/>
                <a:cs typeface="+mn-cs"/>
              </a:defRPr>
            </a:lvl1pPr>
          </a:lstStyle>
          <a:p>
            <a:pPr>
              <a:defRPr/>
            </a:pPr>
            <a:endParaRPr lang="en-US" dirty="0"/>
          </a:p>
        </p:txBody>
      </p:sp>
      <p:sp>
        <p:nvSpPr>
          <p:cNvPr id="2150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dirty="0">
                <a:latin typeface="Arial" charset="0"/>
                <a:cs typeface="+mn-cs"/>
              </a:defRPr>
            </a:lvl1pPr>
          </a:lstStyle>
          <a:p>
            <a:pPr>
              <a:defRPr/>
            </a:pPr>
            <a:endParaRPr lang="en-US" dirty="0"/>
          </a:p>
        </p:txBody>
      </p:sp>
      <p:sp>
        <p:nvSpPr>
          <p:cNvPr id="205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2150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dirty="0">
                <a:latin typeface="Arial" charset="0"/>
                <a:cs typeface="+mn-cs"/>
              </a:defRPr>
            </a:lvl1pPr>
          </a:lstStyle>
          <a:p>
            <a:pPr>
              <a:defRPr/>
            </a:pPr>
            <a:endParaRPr lang="en-US" dirty="0"/>
          </a:p>
        </p:txBody>
      </p:sp>
      <p:sp>
        <p:nvSpPr>
          <p:cNvPr id="2151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a:latin typeface="Arial" charset="0"/>
              </a:defRPr>
            </a:lvl1pPr>
          </a:lstStyle>
          <a:p>
            <a:fld id="{2D7CFA50-1485-4F11-885A-0A7069D9BCF2}"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a:ln/>
        </p:spPr>
      </p:sp>
      <p:sp>
        <p:nvSpPr>
          <p:cNvPr id="6147" name="Notes Placeholder 2"/>
          <p:cNvSpPr>
            <a:spLocks noGrp="1"/>
          </p:cNvSpPr>
          <p:nvPr>
            <p:ph type="body" idx="1"/>
          </p:nvPr>
        </p:nvSpPr>
        <p:spPr>
          <a:noFill/>
          <a:ln/>
        </p:spPr>
        <p:txBody>
          <a:bodyPr/>
          <a:lstStyle/>
          <a:p>
            <a:endParaRPr lang="en-US" altLang="en-US" dirty="0"/>
          </a:p>
        </p:txBody>
      </p:sp>
      <p:sp>
        <p:nvSpPr>
          <p:cNvPr id="6148" name="Slide Number Placeholder 3"/>
          <p:cNvSpPr>
            <a:spLocks noGrp="1"/>
          </p:cNvSpPr>
          <p:nvPr>
            <p:ph type="sldNum" sz="quarter" idx="5"/>
          </p:nvPr>
        </p:nvSpPr>
        <p:spPr>
          <a:noFill/>
        </p:spPr>
        <p:txBody>
          <a:bodyPr/>
          <a:lstStyle/>
          <a:p>
            <a:fld id="{DD1A7C03-7E77-4A4B-8FB5-9AC7CA095585}" type="slidenum">
              <a:rPr lang="en-US" altLang="en-US"/>
              <a:pPr/>
              <a:t>2</a:t>
            </a:fld>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ChangeArrowheads="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61D32ABC-C5A3-48FA-84B2-C54F4DAEAB13}" type="slidenum">
              <a:rPr lang="en-US" altLang="en-US"/>
              <a:pPr/>
              <a:t>4</a:t>
            </a:fld>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A7F035DF-A6DF-47A8-AD82-EA85D3755345}" type="slidenum">
              <a:rPr lang="en-US" altLang="en-US"/>
              <a:pPr/>
              <a:t>5</a:t>
            </a:fld>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a:ln/>
        </p:spPr>
        <p:txBody>
          <a:bodyPr/>
          <a:lstStyle/>
          <a:p>
            <a:endParaRPr lang="en-US" altLang="en-US" dirty="0"/>
          </a:p>
        </p:txBody>
      </p:sp>
      <p:sp>
        <p:nvSpPr>
          <p:cNvPr id="11268" name="Slide Number Placeholder 3"/>
          <p:cNvSpPr>
            <a:spLocks noGrp="1"/>
          </p:cNvSpPr>
          <p:nvPr>
            <p:ph type="sldNum" sz="quarter" idx="5"/>
          </p:nvPr>
        </p:nvSpPr>
        <p:spPr>
          <a:noFill/>
        </p:spPr>
        <p:txBody>
          <a:bodyPr/>
          <a:lstStyle/>
          <a:p>
            <a:fld id="{DEF7EB8D-F0A6-46CF-ABD7-3719ACBFE02A}" type="slidenum">
              <a:rPr lang="en-US" altLang="en-US"/>
              <a:pPr/>
              <a:t>6</a:t>
            </a:fld>
            <a:endParaRPr lang="en-US" altLang="en-US" dirty="0"/>
          </a:p>
        </p:txBody>
      </p:sp>
    </p:spTree>
    <p:extLst>
      <p:ext uri="{BB962C8B-B14F-4D97-AF65-F5344CB8AC3E}">
        <p14:creationId xmlns:p14="http://schemas.microsoft.com/office/powerpoint/2010/main" val="3181642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a:ln/>
        </p:spPr>
        <p:txBody>
          <a:bodyPr/>
          <a:lstStyle/>
          <a:p>
            <a:endParaRPr lang="en-US" altLang="en-US" dirty="0"/>
          </a:p>
        </p:txBody>
      </p:sp>
      <p:sp>
        <p:nvSpPr>
          <p:cNvPr id="11268" name="Slide Number Placeholder 3"/>
          <p:cNvSpPr>
            <a:spLocks noGrp="1"/>
          </p:cNvSpPr>
          <p:nvPr>
            <p:ph type="sldNum" sz="quarter" idx="5"/>
          </p:nvPr>
        </p:nvSpPr>
        <p:spPr>
          <a:noFill/>
        </p:spPr>
        <p:txBody>
          <a:bodyPr/>
          <a:lstStyle/>
          <a:p>
            <a:fld id="{DEF7EB8D-F0A6-46CF-ABD7-3719ACBFE02A}" type="slidenum">
              <a:rPr lang="en-US" altLang="en-US"/>
              <a:pPr/>
              <a:t>7</a:t>
            </a:fld>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ChangeArrowheads="1" noTextEdit="1"/>
          </p:cNvSpPr>
          <p:nvPr>
            <p:ph type="sldImg"/>
          </p:nvPr>
        </p:nvSpPr>
        <p:spPr>
          <a:ln/>
        </p:spPr>
      </p:sp>
      <p:sp>
        <p:nvSpPr>
          <p:cNvPr id="11267" name="Notes Placeholder 2"/>
          <p:cNvSpPr>
            <a:spLocks noGrp="1"/>
          </p:cNvSpPr>
          <p:nvPr>
            <p:ph type="body" idx="1"/>
          </p:nvPr>
        </p:nvSpPr>
        <p:spPr>
          <a:noFill/>
          <a:ln/>
        </p:spPr>
        <p:txBody>
          <a:bodyPr/>
          <a:lstStyle/>
          <a:p>
            <a:endParaRPr lang="en-US" altLang="en-US" dirty="0"/>
          </a:p>
        </p:txBody>
      </p:sp>
      <p:sp>
        <p:nvSpPr>
          <p:cNvPr id="11268" name="Slide Number Placeholder 3"/>
          <p:cNvSpPr>
            <a:spLocks noGrp="1"/>
          </p:cNvSpPr>
          <p:nvPr>
            <p:ph type="sldNum" sz="quarter" idx="5"/>
          </p:nvPr>
        </p:nvSpPr>
        <p:spPr>
          <a:noFill/>
        </p:spPr>
        <p:txBody>
          <a:bodyPr/>
          <a:lstStyle/>
          <a:p>
            <a:fld id="{B920545A-A635-4852-B76A-7284358ED171}" type="slidenum">
              <a:rPr lang="en-US" altLang="en-US"/>
              <a:pPr/>
              <a:t>9</a:t>
            </a:fld>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ChangeArrowheads="1" noTextEdit="1"/>
          </p:cNvSpPr>
          <p:nvPr>
            <p:ph type="sldImg"/>
          </p:nvPr>
        </p:nvSpPr>
        <p:spPr>
          <a:ln/>
        </p:spPr>
      </p:sp>
      <p:sp>
        <p:nvSpPr>
          <p:cNvPr id="11267" name="Notes Placeholder 2"/>
          <p:cNvSpPr>
            <a:spLocks noGrp="1"/>
          </p:cNvSpPr>
          <p:nvPr>
            <p:ph type="body" idx="1"/>
          </p:nvPr>
        </p:nvSpPr>
        <p:spPr>
          <a:noFill/>
          <a:ln/>
        </p:spPr>
        <p:txBody>
          <a:bodyPr/>
          <a:lstStyle/>
          <a:p>
            <a:endParaRPr lang="en-US" altLang="en-US" dirty="0"/>
          </a:p>
        </p:txBody>
      </p:sp>
      <p:sp>
        <p:nvSpPr>
          <p:cNvPr id="11268" name="Slide Number Placeholder 3"/>
          <p:cNvSpPr>
            <a:spLocks noGrp="1"/>
          </p:cNvSpPr>
          <p:nvPr>
            <p:ph type="sldNum" sz="quarter" idx="5"/>
          </p:nvPr>
        </p:nvSpPr>
        <p:spPr>
          <a:noFill/>
        </p:spPr>
        <p:txBody>
          <a:bodyPr/>
          <a:lstStyle/>
          <a:p>
            <a:fld id="{B920545A-A635-4852-B76A-7284358ED171}" type="slidenum">
              <a:rPr lang="en-US" altLang="en-US"/>
              <a:pPr/>
              <a:t>10</a:t>
            </a:fld>
            <a:endParaRPr lang="en-US" altLang="en-US" dirty="0"/>
          </a:p>
        </p:txBody>
      </p:sp>
    </p:spTree>
    <p:extLst>
      <p:ext uri="{BB962C8B-B14F-4D97-AF65-F5344CB8AC3E}">
        <p14:creationId xmlns:p14="http://schemas.microsoft.com/office/powerpoint/2010/main" val="1555331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7CFA50-1485-4F11-885A-0A7069D9BCF2}" type="slidenum">
              <a:rPr lang="en-US" altLang="en-US" smtClean="0"/>
              <a:pPr/>
              <a:t>12</a:t>
            </a:fld>
            <a:endParaRPr lang="en-US" altLang="en-US" dirty="0"/>
          </a:p>
        </p:txBody>
      </p:sp>
    </p:spTree>
    <p:extLst>
      <p:ext uri="{BB962C8B-B14F-4D97-AF65-F5344CB8AC3E}">
        <p14:creationId xmlns:p14="http://schemas.microsoft.com/office/powerpoint/2010/main" val="1949860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7CFA50-1485-4F11-885A-0A7069D9BCF2}" type="slidenum">
              <a:rPr lang="en-US" altLang="en-US" smtClean="0"/>
              <a:pPr/>
              <a:t>13</a:t>
            </a:fld>
            <a:endParaRPr lang="en-US" altLang="en-US" dirty="0"/>
          </a:p>
        </p:txBody>
      </p:sp>
    </p:spTree>
    <p:extLst>
      <p:ext uri="{BB962C8B-B14F-4D97-AF65-F5344CB8AC3E}">
        <p14:creationId xmlns:p14="http://schemas.microsoft.com/office/powerpoint/2010/main" val="33460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7CFA50-1485-4F11-885A-0A7069D9BCF2}" type="slidenum">
              <a:rPr lang="en-US" altLang="en-US" smtClean="0"/>
              <a:pPr/>
              <a:t>14</a:t>
            </a:fld>
            <a:endParaRPr lang="en-US" altLang="en-US" dirty="0"/>
          </a:p>
        </p:txBody>
      </p:sp>
    </p:spTree>
    <p:extLst>
      <p:ext uri="{BB962C8B-B14F-4D97-AF65-F5344CB8AC3E}">
        <p14:creationId xmlns:p14="http://schemas.microsoft.com/office/powerpoint/2010/main" val="26135232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112C2DF1-24F3-44D9-BC58-55E0D3828AD8}" type="slidenum">
              <a:rPr lang="en-US" altLang="en-US"/>
              <a:pPr/>
              <a:t>20</a:t>
            </a:fld>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a:ln/>
        </p:spPr>
        <p:txBody>
          <a:bodyPr/>
          <a:lstStyle/>
          <a:p>
            <a:endParaRPr lang="en-US" altLang="en-US" dirty="0"/>
          </a:p>
        </p:txBody>
      </p:sp>
      <p:sp>
        <p:nvSpPr>
          <p:cNvPr id="11268" name="Slide Number Placeholder 3"/>
          <p:cNvSpPr>
            <a:spLocks noGrp="1"/>
          </p:cNvSpPr>
          <p:nvPr>
            <p:ph type="sldNum" sz="quarter" idx="5"/>
          </p:nvPr>
        </p:nvSpPr>
        <p:spPr>
          <a:noFill/>
        </p:spPr>
        <p:txBody>
          <a:bodyPr/>
          <a:lstStyle/>
          <a:p>
            <a:fld id="{82D318FF-2613-4B2F-AD96-85EF232DDA3E}" type="slidenum">
              <a:rPr lang="en-US" altLang="en-US"/>
              <a:pPr/>
              <a:t>21</a:t>
            </a:fld>
            <a:endParaRPr lang="en-US" altLang="en-US" dirty="0"/>
          </a:p>
        </p:txBody>
      </p:sp>
    </p:spTree>
    <p:extLst>
      <p:ext uri="{BB962C8B-B14F-4D97-AF65-F5344CB8AC3E}">
        <p14:creationId xmlns:p14="http://schemas.microsoft.com/office/powerpoint/2010/main" val="3180420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ChangeArrowheads="1" noTextEdit="1"/>
          </p:cNvSpPr>
          <p:nvPr>
            <p:ph type="sldImg"/>
          </p:nvPr>
        </p:nvSpPr>
        <p:spPr>
          <a:ln/>
        </p:spPr>
      </p:sp>
      <p:sp>
        <p:nvSpPr>
          <p:cNvPr id="15363" name="Notes Placeholder 2"/>
          <p:cNvSpPr>
            <a:spLocks noGrp="1"/>
          </p:cNvSpPr>
          <p:nvPr>
            <p:ph type="body" idx="1"/>
          </p:nvPr>
        </p:nvSpPr>
        <p:spPr>
          <a:noFill/>
          <a:ln/>
        </p:spPr>
        <p:txBody>
          <a:bodyPr/>
          <a:lstStyle/>
          <a:p>
            <a:endParaRPr lang="en-US" altLang="en-US" dirty="0"/>
          </a:p>
        </p:txBody>
      </p:sp>
      <p:sp>
        <p:nvSpPr>
          <p:cNvPr id="15364" name="Slide Number Placeholder 3"/>
          <p:cNvSpPr>
            <a:spLocks noGrp="1"/>
          </p:cNvSpPr>
          <p:nvPr>
            <p:ph type="sldNum" sz="quarter" idx="5"/>
          </p:nvPr>
        </p:nvSpPr>
        <p:spPr>
          <a:noFill/>
        </p:spPr>
        <p:txBody>
          <a:bodyPr/>
          <a:lstStyle/>
          <a:p>
            <a:fld id="{A964E3B5-D003-40B7-B02E-A3C5B7E374E1}" type="slidenum">
              <a:rPr lang="en-US" altLang="en-US"/>
              <a:pPr/>
              <a:t>28</a:t>
            </a:fld>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p:spPr>
        <p:txBody>
          <a:bodyPr/>
          <a:lstStyle/>
          <a:p>
            <a:endParaRPr lang="en-US" altLang="en-US" dirty="0"/>
          </a:p>
        </p:txBody>
      </p:sp>
      <p:sp>
        <p:nvSpPr>
          <p:cNvPr id="22532" name="Slide Number Placeholder 3"/>
          <p:cNvSpPr>
            <a:spLocks noGrp="1"/>
          </p:cNvSpPr>
          <p:nvPr>
            <p:ph type="sldNum" sz="quarter" idx="5"/>
          </p:nvPr>
        </p:nvSpPr>
        <p:spPr>
          <a:noFill/>
        </p:spPr>
        <p:txBody>
          <a:bodyPr/>
          <a:lstStyle/>
          <a:p>
            <a:fld id="{44FA89D3-7682-4E60-9F05-076FF7D4DDEA}" type="slidenum">
              <a:rPr lang="en-US" altLang="en-US"/>
              <a:pPr/>
              <a:t>29</a:t>
            </a:fld>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p:spPr>
        <p:txBody>
          <a:bodyPr/>
          <a:lstStyle/>
          <a:p>
            <a:endParaRPr lang="en-US" altLang="en-US" dirty="0"/>
          </a:p>
        </p:txBody>
      </p:sp>
      <p:sp>
        <p:nvSpPr>
          <p:cNvPr id="24580" name="Slide Number Placeholder 3"/>
          <p:cNvSpPr>
            <a:spLocks noGrp="1"/>
          </p:cNvSpPr>
          <p:nvPr>
            <p:ph type="sldNum" sz="quarter" idx="5"/>
          </p:nvPr>
        </p:nvSpPr>
        <p:spPr>
          <a:noFill/>
        </p:spPr>
        <p:txBody>
          <a:bodyPr/>
          <a:lstStyle/>
          <a:p>
            <a:fld id="{02E835F0-FF66-4C73-9E81-809176FE5DA2}" type="slidenum">
              <a:rPr lang="en-US" altLang="en-US"/>
              <a:pPr/>
              <a:t>30</a:t>
            </a:fld>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p:spPr>
        <p:txBody>
          <a:bodyPr/>
          <a:lstStyle/>
          <a:p>
            <a:endParaRPr lang="en-US" altLang="en-US" dirty="0"/>
          </a:p>
        </p:txBody>
      </p:sp>
      <p:sp>
        <p:nvSpPr>
          <p:cNvPr id="26628" name="Slide Number Placeholder 3"/>
          <p:cNvSpPr>
            <a:spLocks noGrp="1"/>
          </p:cNvSpPr>
          <p:nvPr>
            <p:ph type="sldNum" sz="quarter" idx="5"/>
          </p:nvPr>
        </p:nvSpPr>
        <p:spPr>
          <a:noFill/>
        </p:spPr>
        <p:txBody>
          <a:bodyPr/>
          <a:lstStyle/>
          <a:p>
            <a:fld id="{0E2CA8D5-2510-4000-A292-EC98962A31CC}" type="slidenum">
              <a:rPr lang="en-US" altLang="en-US"/>
              <a:pPr/>
              <a:t>31</a:t>
            </a:fld>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endParaRPr lang="en-US" altLang="en-US" dirty="0"/>
          </a:p>
        </p:txBody>
      </p:sp>
      <p:sp>
        <p:nvSpPr>
          <p:cNvPr id="28676" name="Slide Number Placeholder 3"/>
          <p:cNvSpPr>
            <a:spLocks noGrp="1"/>
          </p:cNvSpPr>
          <p:nvPr>
            <p:ph type="sldNum" sz="quarter" idx="5"/>
          </p:nvPr>
        </p:nvSpPr>
        <p:spPr>
          <a:noFill/>
        </p:spPr>
        <p:txBody>
          <a:bodyPr/>
          <a:lstStyle/>
          <a:p>
            <a:fld id="{236FDF5D-12C2-4AE2-97F1-0D957C40E75C}" type="slidenum">
              <a:rPr lang="en-US" altLang="en-US"/>
              <a:pPr/>
              <a:t>32</a:t>
            </a:fld>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endParaRPr lang="en-US" altLang="en-US" dirty="0"/>
          </a:p>
        </p:txBody>
      </p:sp>
      <p:sp>
        <p:nvSpPr>
          <p:cNvPr id="30724" name="Slide Number Placeholder 3"/>
          <p:cNvSpPr>
            <a:spLocks noGrp="1"/>
          </p:cNvSpPr>
          <p:nvPr>
            <p:ph type="sldNum" sz="quarter" idx="5"/>
          </p:nvPr>
        </p:nvSpPr>
        <p:spPr>
          <a:noFill/>
        </p:spPr>
        <p:txBody>
          <a:bodyPr/>
          <a:lstStyle/>
          <a:p>
            <a:fld id="{9A850958-A3E2-4592-AA1D-1569331F2942}" type="slidenum">
              <a:rPr lang="en-US" altLang="en-US"/>
              <a:pPr/>
              <a:t>33</a:t>
            </a:fld>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ChangeArrowheads="1" noTextEdit="1"/>
          </p:cNvSpPr>
          <p:nvPr>
            <p:ph type="sldImg"/>
          </p:nvPr>
        </p:nvSpPr>
        <p:spPr>
          <a:ln/>
        </p:spPr>
      </p:sp>
      <p:sp>
        <p:nvSpPr>
          <p:cNvPr id="39939" name="Notes Placeholder 2"/>
          <p:cNvSpPr>
            <a:spLocks noGrp="1"/>
          </p:cNvSpPr>
          <p:nvPr>
            <p:ph type="body" idx="1"/>
          </p:nvPr>
        </p:nvSpPr>
        <p:spPr>
          <a:noFill/>
          <a:ln/>
        </p:spPr>
        <p:txBody>
          <a:bodyPr/>
          <a:lstStyle/>
          <a:p>
            <a:endParaRPr lang="en-US" altLang="en-US" dirty="0"/>
          </a:p>
        </p:txBody>
      </p:sp>
      <p:sp>
        <p:nvSpPr>
          <p:cNvPr id="39940" name="Slide Number Placeholder 3"/>
          <p:cNvSpPr>
            <a:spLocks noGrp="1"/>
          </p:cNvSpPr>
          <p:nvPr>
            <p:ph type="sldNum" sz="quarter" idx="5"/>
          </p:nvPr>
        </p:nvSpPr>
        <p:spPr>
          <a:noFill/>
        </p:spPr>
        <p:txBody>
          <a:bodyPr/>
          <a:lstStyle/>
          <a:p>
            <a:fld id="{2F99F05D-0CF1-4B66-BF77-0D12B8CC714E}" type="slidenum">
              <a:rPr lang="en-US" altLang="en-US"/>
              <a:pPr/>
              <a:t>48</a:t>
            </a:fld>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endParaRPr lang="en-US" altLang="en-US" dirty="0"/>
          </a:p>
        </p:txBody>
      </p:sp>
      <p:sp>
        <p:nvSpPr>
          <p:cNvPr id="58372" name="Slide Number Placeholder 3"/>
          <p:cNvSpPr>
            <a:spLocks noGrp="1"/>
          </p:cNvSpPr>
          <p:nvPr>
            <p:ph type="sldNum" sz="quarter" idx="5"/>
          </p:nvPr>
        </p:nvSpPr>
        <p:spPr>
          <a:noFill/>
        </p:spPr>
        <p:txBody>
          <a:bodyPr/>
          <a:lstStyle/>
          <a:p>
            <a:fld id="{DAD2258F-CCC4-4829-8A4A-355466EFD691}" type="slidenum">
              <a:rPr lang="en-US" altLang="en-US"/>
              <a:pPr/>
              <a:t>50</a:t>
            </a:fld>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152B3B12-D755-4422-8426-13D17A36319D}" type="slidenum">
              <a:rPr lang="en-US" altLang="en-US"/>
              <a:pPr/>
              <a:t>‹#›</a:t>
            </a:fld>
            <a:endParaRPr lang="en-US"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103C7531-BAD6-4AEE-91BB-04030F75D4C3}" type="slidenum">
              <a:rPr lang="en-US" altLang="en-US"/>
              <a:pPr/>
              <a:t>‹#›</a:t>
            </a:fld>
            <a:endParaRPr lang="en-US"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C6EC157E-22C0-40D0-8AAA-F956547FE25C}" type="slidenum">
              <a:rPr lang="en-US" altLang="en-US"/>
              <a:pPr/>
              <a:t>‹#›</a:t>
            </a:fld>
            <a:endParaRPr lang="en-US"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fld id="{612EBB5F-E97E-4D81-9BF0-90185103F631}" type="slidenum">
              <a:rPr lang="en-US" altLang="en-US"/>
              <a:pPr/>
              <a:t>‹#›</a:t>
            </a:fld>
            <a:endParaRPr lang="en-US"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fld id="{48EF0C2D-E45C-4501-9C21-D23B7C43F92B}" type="slidenum">
              <a:rPr lang="en-US" altLang="en-US"/>
              <a:pPr/>
              <a:t>‹#›</a:t>
            </a:fld>
            <a:endParaRPr lang="en-US"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fld id="{0CAEF388-093C-4543-B58F-63FE17B405F9}" type="slidenum">
              <a:rPr lang="en-US" altLang="en-US"/>
              <a:pPr/>
              <a:t>‹#›</a:t>
            </a:fld>
            <a:endParaRPr lang="en-US"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fld id="{2BC04911-1AEF-447C-9182-8208334530B0}" type="slidenum">
              <a:rPr lang="en-US" altLang="en-US"/>
              <a:pPr/>
              <a:t>‹#›</a:t>
            </a:fld>
            <a:endParaRPr lang="en-US"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fld id="{4ED6E53A-0809-416D-B2EF-7DFD9F36D431}" type="slidenum">
              <a:rPr lang="en-US" altLang="en-US"/>
              <a:pPr/>
              <a:t>‹#›</a:t>
            </a:fld>
            <a:endParaRPr lang="en-US"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fld id="{3734AA34-3253-4A7B-9D6B-3D60D964D5FD}" type="slidenum">
              <a:rPr lang="en-US" altLang="en-US"/>
              <a:pPr/>
              <a:t>‹#›</a:t>
            </a:fld>
            <a:endParaRPr lang="en-US"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851E667D-B067-4C73-B360-E0ED43AA703D}" type="slidenum">
              <a:rPr lang="en-US" altLang="en-US"/>
              <a:pPr/>
              <a:t>‹#›</a:t>
            </a:fld>
            <a:endParaRPr lang="en-US"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16975E31-F905-4032-8963-29C01F044E2A}" type="slidenum">
              <a:rPr lang="en-US" altLang="en-US"/>
              <a:pPr/>
              <a:t>‹#›</a:t>
            </a:fld>
            <a:endParaRPr lang="en-US"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84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dirty="0">
                <a:latin typeface="+mn-lt"/>
                <a:cs typeface="+mn-cs"/>
              </a:defRPr>
            </a:lvl1pPr>
          </a:lstStyle>
          <a:p>
            <a:pPr>
              <a:defRPr/>
            </a:pPr>
            <a:endParaRPr lang="en-US" dirty="0"/>
          </a:p>
        </p:txBody>
      </p:sp>
      <p:sp>
        <p:nvSpPr>
          <p:cNvPr id="1484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dirty="0">
                <a:latin typeface="+mn-lt"/>
                <a:cs typeface="+mn-cs"/>
              </a:defRPr>
            </a:lvl1pPr>
          </a:lstStyle>
          <a:p>
            <a:pPr>
              <a:defRPr/>
            </a:pPr>
            <a:endParaRPr lang="en-US" dirty="0"/>
          </a:p>
        </p:txBody>
      </p:sp>
      <p:sp>
        <p:nvSpPr>
          <p:cNvPr id="1484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fld id="{46CF80BE-6E3F-4C4B-830B-74C03580120E}"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miller@aph.org" TargetMode="External"/><Relationship Id="rId2" Type="http://schemas.openxmlformats.org/officeDocument/2006/relationships/hyperlink" Target="mailto:eschaller@aph.org" TargetMode="Externa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nimac.us/wp-content/uploads/2021/05/2021_NIMAC_Coordination_final.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nimac.us/nimac-digital-materials-faq/"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daisy.org/z3986/structure/SG-DAISY3/part2-math.html" TargetMode="External"/><Relationship Id="rId2" Type="http://schemas.openxmlformats.org/officeDocument/2006/relationships/hyperlink" Target="https://ncademi.org/resources/publications/nimas-nimac-seas-lea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loc.gov/nls/about/organization/laws-regulations/36-cfr-701-10-title-36-code-federal-regulation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nimac.us/wp-content/uploads/2021/05/2021_NIMAC_LUA_final.pdf"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mailto:Nimac@aph.org"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mailto:noreply-NIMAC@overdrive.com"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hyperlink" Target="mailto:nimac@aph.org"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nimac.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98FB9-4158-4ABD-A790-F8464417F983}"/>
              </a:ext>
            </a:extLst>
          </p:cNvPr>
          <p:cNvSpPr>
            <a:spLocks noGrp="1"/>
          </p:cNvSpPr>
          <p:nvPr>
            <p:ph type="ctrTitle"/>
          </p:nvPr>
        </p:nvSpPr>
        <p:spPr>
          <a:xfrm>
            <a:off x="94456" y="2666999"/>
            <a:ext cx="8686800" cy="1497013"/>
          </a:xfrm>
        </p:spPr>
        <p:txBody>
          <a:bodyPr/>
          <a:lstStyle/>
          <a:p>
            <a:pPr eaLnBrk="1" hangingPunct="1"/>
            <a:r>
              <a:rPr lang="en-US" altLang="en-US" sz="4000" dirty="0">
                <a:solidFill>
                  <a:schemeClr val="accent2"/>
                </a:solidFill>
              </a:rPr>
              <a:t>The NIMAC for State Coordinators: </a:t>
            </a:r>
            <a:br>
              <a:rPr lang="en-US" altLang="en-US" sz="3500" dirty="0">
                <a:solidFill>
                  <a:schemeClr val="accent2"/>
                </a:solidFill>
              </a:rPr>
            </a:br>
            <a:r>
              <a:rPr lang="en-US" altLang="en-US" sz="3500" dirty="0">
                <a:solidFill>
                  <a:schemeClr val="accent2"/>
                </a:solidFill>
              </a:rPr>
              <a:t>Basics, Updates, and a Quick Demo</a:t>
            </a:r>
            <a:br>
              <a:rPr lang="en-US" altLang="en-US" dirty="0"/>
            </a:br>
            <a:endParaRPr lang="en-US" dirty="0"/>
          </a:p>
        </p:txBody>
      </p:sp>
      <p:sp>
        <p:nvSpPr>
          <p:cNvPr id="5" name="TextBox 4">
            <a:extLst>
              <a:ext uri="{FF2B5EF4-FFF2-40B4-BE49-F238E27FC236}">
                <a16:creationId xmlns:a16="http://schemas.microsoft.com/office/drawing/2014/main" id="{51B89683-DFD1-48DA-A467-A90AA4660E03}"/>
              </a:ext>
            </a:extLst>
          </p:cNvPr>
          <p:cNvSpPr txBox="1"/>
          <p:nvPr/>
        </p:nvSpPr>
        <p:spPr>
          <a:xfrm>
            <a:off x="457200" y="4572000"/>
            <a:ext cx="3276600" cy="2031325"/>
          </a:xfrm>
          <a:prstGeom prst="rect">
            <a:avLst/>
          </a:prstGeom>
          <a:noFill/>
        </p:spPr>
        <p:txBody>
          <a:bodyPr wrap="square">
            <a:spAutoFit/>
          </a:bodyPr>
          <a:lstStyle/>
          <a:p>
            <a:pPr>
              <a:defRPr/>
            </a:pPr>
            <a:r>
              <a:rPr lang="en-US" dirty="0">
                <a:latin typeface="+mj-lt"/>
              </a:rPr>
              <a:t>Liz Schaller, NIMAC Manager</a:t>
            </a:r>
          </a:p>
          <a:p>
            <a:pPr>
              <a:defRPr/>
            </a:pPr>
            <a:r>
              <a:rPr lang="en-US" dirty="0">
                <a:latin typeface="+mj-lt"/>
                <a:hlinkClick r:id="rId2"/>
              </a:rPr>
              <a:t>eschaller@aph.org</a:t>
            </a:r>
            <a:r>
              <a:rPr lang="en-US" dirty="0">
                <a:latin typeface="+mj-lt"/>
              </a:rPr>
              <a:t>  </a:t>
            </a:r>
          </a:p>
          <a:p>
            <a:pPr>
              <a:defRPr/>
            </a:pPr>
            <a:endParaRPr lang="en-US" dirty="0">
              <a:latin typeface="+mj-lt"/>
            </a:endParaRPr>
          </a:p>
          <a:p>
            <a:pPr>
              <a:defRPr/>
            </a:pPr>
            <a:r>
              <a:rPr lang="en-US" dirty="0">
                <a:latin typeface="+mj-lt"/>
              </a:rPr>
              <a:t>Alexa Miller, NIMAC Librarian</a:t>
            </a:r>
          </a:p>
          <a:p>
            <a:pPr>
              <a:defRPr/>
            </a:pPr>
            <a:r>
              <a:rPr lang="en-US" dirty="0">
                <a:latin typeface="+mj-lt"/>
                <a:hlinkClick r:id="rId3"/>
              </a:rPr>
              <a:t>amiller@aph.org</a:t>
            </a:r>
            <a:r>
              <a:rPr lang="en-US" dirty="0">
                <a:latin typeface="+mj-lt"/>
              </a:rPr>
              <a:t> </a:t>
            </a:r>
          </a:p>
          <a:p>
            <a:pPr>
              <a:defRPr/>
            </a:pPr>
            <a:endParaRPr lang="en-US" dirty="0">
              <a:latin typeface="+mj-lt"/>
            </a:endParaRPr>
          </a:p>
          <a:p>
            <a:pPr>
              <a:defRPr/>
            </a:pPr>
            <a:r>
              <a:rPr lang="en-US" dirty="0">
                <a:latin typeface="+mj-lt"/>
              </a:rPr>
              <a:t>March 4, 2025</a:t>
            </a:r>
          </a:p>
        </p:txBody>
      </p:sp>
      <p:pic>
        <p:nvPicPr>
          <p:cNvPr id="6" name="Picture 6" descr="NIMAC logo">
            <a:extLst>
              <a:ext uri="{FF2B5EF4-FFF2-40B4-BE49-F238E27FC236}">
                <a16:creationId xmlns:a16="http://schemas.microsoft.com/office/drawing/2014/main" id="{FC115435-BC9E-4BD9-A304-11C58BF9FCE8}"/>
              </a:ext>
            </a:extLst>
          </p:cNvPr>
          <p:cNvPicPr>
            <a:picLocks noChangeAspect="1" noChangeArrowheads="1"/>
          </p:cNvPicPr>
          <p:nvPr/>
        </p:nvPicPr>
        <p:blipFill>
          <a:blip r:embed="rId4" cstate="print"/>
          <a:srcRect/>
          <a:stretch>
            <a:fillRect/>
          </a:stretch>
        </p:blipFill>
        <p:spPr bwMode="auto">
          <a:xfrm>
            <a:off x="1981200" y="381000"/>
            <a:ext cx="4913313" cy="1289971"/>
          </a:xfrm>
          <a:prstGeom prst="rect">
            <a:avLst/>
          </a:prstGeom>
          <a:noFill/>
          <a:ln w="9525">
            <a:noFill/>
            <a:miter lim="800000"/>
            <a:headEnd/>
            <a:tailEnd/>
          </a:ln>
        </p:spPr>
      </p:pic>
    </p:spTree>
    <p:extLst>
      <p:ext uri="{BB962C8B-B14F-4D97-AF65-F5344CB8AC3E}">
        <p14:creationId xmlns:p14="http://schemas.microsoft.com/office/powerpoint/2010/main" val="1941366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a:t>Today’s Webinar</a:t>
            </a:r>
          </a:p>
        </p:txBody>
      </p:sp>
      <p:sp>
        <p:nvSpPr>
          <p:cNvPr id="3" name="Content Placeholder 2"/>
          <p:cNvSpPr>
            <a:spLocks noGrp="1"/>
          </p:cNvSpPr>
          <p:nvPr>
            <p:ph idx="1"/>
          </p:nvPr>
        </p:nvSpPr>
        <p:spPr>
          <a:xfrm>
            <a:off x="457200" y="1752600"/>
            <a:ext cx="8229600" cy="4953000"/>
          </a:xfrm>
        </p:spPr>
        <p:txBody>
          <a:bodyPr/>
          <a:lstStyle/>
          <a:p>
            <a:pPr marL="0" indent="0">
              <a:buFontTx/>
              <a:buNone/>
              <a:defRPr/>
            </a:pPr>
            <a:r>
              <a:rPr lang="en-US" sz="2800" dirty="0"/>
              <a:t>Part 1: PowerPoint</a:t>
            </a:r>
          </a:p>
          <a:p>
            <a:pPr lvl="1">
              <a:defRPr/>
            </a:pPr>
            <a:r>
              <a:rPr lang="en-US" sz="2400" dirty="0"/>
              <a:t>NIMAC Basics and Key Definitions</a:t>
            </a:r>
          </a:p>
          <a:p>
            <a:pPr lvl="1">
              <a:defRPr/>
            </a:pPr>
            <a:r>
              <a:rPr lang="en-US" sz="2400" dirty="0"/>
              <a:t>NIMAS Eligibility</a:t>
            </a:r>
          </a:p>
          <a:p>
            <a:pPr lvl="1">
              <a:defRPr/>
            </a:pPr>
            <a:r>
              <a:rPr lang="en-US" sz="2400" dirty="0"/>
              <a:t>Exploring Updates to the NIMAS Specification</a:t>
            </a:r>
          </a:p>
          <a:p>
            <a:pPr lvl="1">
              <a:defRPr/>
            </a:pPr>
            <a:r>
              <a:rPr lang="en-US" sz="2400" dirty="0"/>
              <a:t>Account Types and System Basics</a:t>
            </a:r>
          </a:p>
          <a:p>
            <a:pPr lvl="1">
              <a:defRPr/>
            </a:pPr>
            <a:endParaRPr lang="en-US" sz="2400" dirty="0"/>
          </a:p>
          <a:p>
            <a:pPr marL="0" indent="0">
              <a:buFontTx/>
              <a:buNone/>
              <a:defRPr/>
            </a:pPr>
            <a:r>
              <a:rPr lang="en-US" sz="2800" dirty="0"/>
              <a:t>Part 2: Live Demo</a:t>
            </a:r>
          </a:p>
          <a:p>
            <a:pPr lvl="1">
              <a:defRPr/>
            </a:pPr>
            <a:r>
              <a:rPr lang="en-US" sz="2400" dirty="0"/>
              <a:t>Your Account Information</a:t>
            </a:r>
          </a:p>
          <a:p>
            <a:pPr lvl="1">
              <a:defRPr/>
            </a:pPr>
            <a:r>
              <a:rPr lang="en-US" sz="2400" dirty="0"/>
              <a:t>Adding and Removing Authorized Users</a:t>
            </a:r>
          </a:p>
          <a:p>
            <a:pPr lvl="1">
              <a:defRPr/>
            </a:pPr>
            <a:r>
              <a:rPr lang="en-US" sz="2400" dirty="0"/>
              <a:t>Searching the NIMAC </a:t>
            </a:r>
          </a:p>
          <a:p>
            <a:pPr lvl="1">
              <a:defRPr/>
            </a:pPr>
            <a:endParaRPr lang="en-US" dirty="0"/>
          </a:p>
          <a:p>
            <a:pPr>
              <a:defRPr/>
            </a:pPr>
            <a:endParaRPr lang="en-US" dirty="0"/>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noChangeArrowheads="1"/>
          </p:cNvSpPr>
          <p:nvPr>
            <p:ph type="title"/>
          </p:nvPr>
        </p:nvSpPr>
        <p:spPr>
          <a:xfrm>
            <a:off x="609600" y="2590800"/>
            <a:ext cx="8229600" cy="1143000"/>
          </a:xfrm>
        </p:spPr>
        <p:txBody>
          <a:bodyPr/>
          <a:lstStyle/>
          <a:p>
            <a:r>
              <a:rPr lang="en-US" altLang="en-US" dirty="0"/>
              <a:t>NIMAC: The Basics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n-US" altLang="en-US" dirty="0"/>
              <a:t>The NIMAC Project</a:t>
            </a:r>
          </a:p>
        </p:txBody>
      </p:sp>
      <p:sp>
        <p:nvSpPr>
          <p:cNvPr id="8195" name="Content Placeholder 2"/>
          <p:cNvSpPr>
            <a:spLocks noGrp="1" noChangeArrowheads="1"/>
          </p:cNvSpPr>
          <p:nvPr>
            <p:ph idx="1"/>
          </p:nvPr>
        </p:nvSpPr>
        <p:spPr>
          <a:xfrm>
            <a:off x="457200" y="1524000"/>
            <a:ext cx="8229600" cy="4800600"/>
          </a:xfrm>
        </p:spPr>
        <p:txBody>
          <a:bodyPr/>
          <a:lstStyle/>
          <a:p>
            <a:pPr lvl="1">
              <a:buFont typeface="Arial" charset="0"/>
              <a:buChar char="•"/>
            </a:pPr>
            <a:r>
              <a:rPr lang="en-US" altLang="en-US" dirty="0"/>
              <a:t>Created by IDEA 2004, the NIMAC is the national source file repository for K-12 textbooks and instructional materials. </a:t>
            </a:r>
          </a:p>
          <a:p>
            <a:pPr lvl="1">
              <a:buFont typeface="Arial" charset="0"/>
              <a:buChar char="•"/>
            </a:pPr>
            <a:r>
              <a:rPr lang="en-US" altLang="en-US" dirty="0"/>
              <a:t>We make NIMAS files available for use in producing accessible formats for K-12  instructional materials.</a:t>
            </a:r>
          </a:p>
          <a:p>
            <a:pPr lvl="1">
              <a:buFont typeface="Arial" charset="0"/>
              <a:buChar char="•"/>
            </a:pPr>
            <a:r>
              <a:rPr lang="en-US" altLang="en-US" dirty="0"/>
              <a:t>We have over 82,000 file sets from over 200 publishers. </a:t>
            </a:r>
          </a:p>
          <a:p>
            <a:pPr lvl="1">
              <a:buFont typeface="Arial" charset="0"/>
              <a:buChar char="•"/>
            </a:pPr>
            <a:r>
              <a:rPr lang="en-US" altLang="en-US" dirty="0"/>
              <a:t>All 50 states plus 6 outlying areas and the DoDEA work with the NIMAC.</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t>What does it mean to “coordinate” with NIMAC?</a:t>
            </a:r>
          </a:p>
        </p:txBody>
      </p:sp>
      <p:sp>
        <p:nvSpPr>
          <p:cNvPr id="8195" name="Content Placeholder 2"/>
          <p:cNvSpPr>
            <a:spLocks noGrp="1"/>
          </p:cNvSpPr>
          <p:nvPr>
            <p:ph idx="1"/>
          </p:nvPr>
        </p:nvSpPr>
        <p:spPr>
          <a:xfrm>
            <a:off x="457200" y="1676400"/>
            <a:ext cx="8229600" cy="4648200"/>
          </a:xfrm>
        </p:spPr>
        <p:txBody>
          <a:bodyPr/>
          <a:lstStyle/>
          <a:p>
            <a:r>
              <a:rPr lang="en-US" altLang="en-US" sz="3000" dirty="0"/>
              <a:t>Under IDEA 2004, working with the NIMAC is optional for states; however, all states and eligible territories have opted into the NIMAC.</a:t>
            </a:r>
          </a:p>
          <a:p>
            <a:r>
              <a:rPr lang="en-US" altLang="en-US" sz="3000" dirty="0"/>
              <a:t>States that coordinate agree to:</a:t>
            </a:r>
          </a:p>
          <a:p>
            <a:pPr lvl="1"/>
            <a:r>
              <a:rPr lang="en-US" altLang="en-US" dirty="0"/>
              <a:t>Require NIMAS from publishers in their textbook procurement contracts</a:t>
            </a:r>
          </a:p>
          <a:p>
            <a:pPr lvl="1"/>
            <a:r>
              <a:rPr lang="en-US" altLang="en-US" dirty="0"/>
              <a:t>Abide by the eligibility requirements of IDEA and copyright law in the use of NIMAS and  distribution of materials produced from the files</a:t>
            </a:r>
          </a:p>
          <a:p>
            <a:pPr lvl="1"/>
            <a:endParaRPr lang="en-US" altLang="en-US" dirty="0"/>
          </a:p>
          <a:p>
            <a:pPr lvl="1"/>
            <a:endParaRPr lang="en-US" altLang="en-US" dirty="0"/>
          </a:p>
          <a:p>
            <a:pPr lvl="1"/>
            <a:endParaRPr lang="en-US"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a:t>The NIMAC and Districts</a:t>
            </a:r>
          </a:p>
        </p:txBody>
      </p:sp>
      <p:sp>
        <p:nvSpPr>
          <p:cNvPr id="10243" name="Content Placeholder 2"/>
          <p:cNvSpPr>
            <a:spLocks noGrp="1"/>
          </p:cNvSpPr>
          <p:nvPr>
            <p:ph idx="1"/>
          </p:nvPr>
        </p:nvSpPr>
        <p:spPr>
          <a:xfrm>
            <a:off x="457200" y="1417638"/>
            <a:ext cx="8229600" cy="4983162"/>
          </a:xfrm>
        </p:spPr>
        <p:txBody>
          <a:bodyPr/>
          <a:lstStyle/>
          <a:p>
            <a:r>
              <a:rPr lang="en-US" altLang="en-US" sz="2800" dirty="0"/>
              <a:t>Individual LEAs do not coordinate directly with the NIMAC.</a:t>
            </a:r>
          </a:p>
          <a:p>
            <a:r>
              <a:rPr lang="en-US" altLang="en-US" sz="2800" dirty="0"/>
              <a:t>However, they indicate on their IDEA assurances whether they choose to coordinate each year.</a:t>
            </a:r>
          </a:p>
          <a:p>
            <a:r>
              <a:rPr lang="en-US" altLang="en-US" sz="2800" dirty="0"/>
              <a:t>To provide students access to a wealth of NIMAS-sourced accessible materials, we strongly encourage that all districts opt in.</a:t>
            </a:r>
          </a:p>
          <a:p>
            <a:r>
              <a:rPr lang="en-US" altLang="en-US" sz="2800" dirty="0"/>
              <a:t>IDEA requires that LEAs that opt in meet the same legal obligations as SEAs with regard to NIMAS eligibility and textbook procurement. </a:t>
            </a:r>
          </a:p>
        </p:txBody>
      </p:sp>
    </p:spTree>
    <p:extLst>
      <p:ext uri="{BB962C8B-B14F-4D97-AF65-F5344CB8AC3E}">
        <p14:creationId xmlns:p14="http://schemas.microsoft.com/office/powerpoint/2010/main" val="347064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a:t>What is a State Coordinator? </a:t>
            </a:r>
          </a:p>
        </p:txBody>
      </p:sp>
      <p:sp>
        <p:nvSpPr>
          <p:cNvPr id="10243" name="Content Placeholder 2"/>
          <p:cNvSpPr>
            <a:spLocks noGrp="1"/>
          </p:cNvSpPr>
          <p:nvPr>
            <p:ph idx="1"/>
          </p:nvPr>
        </p:nvSpPr>
        <p:spPr>
          <a:xfrm>
            <a:off x="457200" y="1417638"/>
            <a:ext cx="8229600" cy="4983162"/>
          </a:xfrm>
        </p:spPr>
        <p:txBody>
          <a:bodyPr/>
          <a:lstStyle/>
          <a:p>
            <a:r>
              <a:rPr lang="en-US" altLang="en-US" sz="2800" dirty="0"/>
              <a:t>Each state that coordinates with the NIMAC designates a State Coordinator.</a:t>
            </a:r>
          </a:p>
          <a:p>
            <a:r>
              <a:rPr lang="en-US" altLang="en-US" sz="2800" dirty="0"/>
              <a:t>This individual has only two responsibilities:</a:t>
            </a:r>
          </a:p>
          <a:p>
            <a:pPr lvl="1"/>
            <a:r>
              <a:rPr lang="en-US" altLang="en-US" sz="2400" dirty="0"/>
              <a:t>To opt into the NIMAC on behalf of the state by signing the </a:t>
            </a:r>
            <a:r>
              <a:rPr lang="en-US" altLang="en-US" sz="2400" dirty="0">
                <a:hlinkClick r:id="rId3"/>
              </a:rPr>
              <a:t>NIMAC Coordination Agreement</a:t>
            </a:r>
            <a:endParaRPr lang="en-US" altLang="en-US" sz="2400" dirty="0"/>
          </a:p>
          <a:p>
            <a:pPr lvl="1"/>
            <a:r>
              <a:rPr lang="en-US" altLang="en-US" sz="2400" dirty="0"/>
              <a:t>To manage (add and remove, as needed) the NIMAC Authorized Users for the state</a:t>
            </a:r>
          </a:p>
          <a:p>
            <a:r>
              <a:rPr lang="en-US" altLang="en-US" sz="2800" dirty="0"/>
              <a:t>The NIMAC does not require that a Coordination Agreement be submitted annually. </a:t>
            </a:r>
          </a:p>
          <a:p>
            <a:r>
              <a:rPr lang="en-US" altLang="en-US" sz="2800" dirty="0"/>
              <a:t>We only require a new agreement when a new SC assumes the role.</a:t>
            </a:r>
          </a:p>
          <a:p>
            <a:pPr lvl="1"/>
            <a:endParaRPr lang="en-US"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381000" y="2590800"/>
            <a:ext cx="8229600" cy="1162050"/>
          </a:xfrm>
        </p:spPr>
        <p:txBody>
          <a:bodyPr/>
          <a:lstStyle/>
          <a:p>
            <a:r>
              <a:rPr lang="en-US" altLang="en-US" dirty="0"/>
              <a:t>Key Definitions for NIMAC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noChangeArrowheads="1"/>
          </p:cNvSpPr>
          <p:nvPr>
            <p:ph type="title"/>
          </p:nvPr>
        </p:nvSpPr>
        <p:spPr/>
        <p:txBody>
          <a:bodyPr/>
          <a:lstStyle/>
          <a:p>
            <a:r>
              <a:rPr lang="en-US" altLang="en-US" dirty="0"/>
              <a:t>What is NIMAS? </a:t>
            </a:r>
          </a:p>
        </p:txBody>
      </p:sp>
      <p:sp>
        <p:nvSpPr>
          <p:cNvPr id="10243" name="Content Placeholder 2"/>
          <p:cNvSpPr>
            <a:spLocks noGrp="1" noChangeArrowheads="1"/>
          </p:cNvSpPr>
          <p:nvPr>
            <p:ph idx="1"/>
          </p:nvPr>
        </p:nvSpPr>
        <p:spPr>
          <a:xfrm>
            <a:off x="457200" y="1524000"/>
            <a:ext cx="8229600" cy="5059362"/>
          </a:xfrm>
        </p:spPr>
        <p:txBody>
          <a:bodyPr/>
          <a:lstStyle/>
          <a:p>
            <a:pPr lvl="1">
              <a:buFont typeface="Arial" charset="0"/>
              <a:buChar char="•"/>
            </a:pPr>
            <a:r>
              <a:rPr lang="en-US" altLang="en-US" dirty="0"/>
              <a:t>Created by IDEA 2004, NIMAS stands for the “National Instructional Materials Accessibility Standard.” </a:t>
            </a:r>
          </a:p>
          <a:p>
            <a:pPr lvl="1">
              <a:buFont typeface="Arial" charset="0"/>
              <a:buChar char="•"/>
            </a:pPr>
            <a:r>
              <a:rPr lang="en-US" altLang="en-US" dirty="0"/>
              <a:t>Based on the DAISY file format, the sole purpose of NIMAS is to support the production of accessible formats, such as braille, DAISY, EPUB, and large print.  </a:t>
            </a:r>
          </a:p>
          <a:p>
            <a:pPr lvl="1">
              <a:buFont typeface="Arial" charset="0"/>
              <a:buChar char="•"/>
            </a:pPr>
            <a:r>
              <a:rPr lang="en-US" altLang="en-US" dirty="0"/>
              <a:t>As a format that requires further conversion before use, NIMAS is not distributed directly to students. </a:t>
            </a:r>
          </a:p>
          <a:p>
            <a:pPr lvl="1">
              <a:buFont typeface="Arial" charset="0"/>
              <a:buChar char="•"/>
            </a:pPr>
            <a:endParaRPr lang="en-US"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noChangeArrowheads="1"/>
          </p:cNvSpPr>
          <p:nvPr>
            <p:ph type="title"/>
          </p:nvPr>
        </p:nvSpPr>
        <p:spPr/>
        <p:txBody>
          <a:bodyPr/>
          <a:lstStyle/>
          <a:p>
            <a:r>
              <a:rPr lang="en-US" altLang="en-US" dirty="0"/>
              <a:t>More about NIMAS . . . </a:t>
            </a:r>
          </a:p>
        </p:txBody>
      </p:sp>
      <p:sp>
        <p:nvSpPr>
          <p:cNvPr id="10243" name="Content Placeholder 2"/>
          <p:cNvSpPr>
            <a:spLocks noGrp="1" noChangeArrowheads="1"/>
          </p:cNvSpPr>
          <p:nvPr>
            <p:ph idx="1"/>
          </p:nvPr>
        </p:nvSpPr>
        <p:spPr>
          <a:xfrm>
            <a:off x="457200" y="1600200"/>
            <a:ext cx="8229600" cy="4754562"/>
          </a:xfrm>
        </p:spPr>
        <p:txBody>
          <a:bodyPr/>
          <a:lstStyle/>
          <a:p>
            <a:pPr lvl="1">
              <a:buFont typeface="Arial" charset="0"/>
              <a:buChar char="•"/>
            </a:pPr>
            <a:r>
              <a:rPr lang="en-US" altLang="en-US" dirty="0"/>
              <a:t>Under IDEA, NIMAS is the only format the NIMAC is permitted to accept. </a:t>
            </a:r>
          </a:p>
          <a:p>
            <a:pPr lvl="1">
              <a:buFont typeface="Arial" charset="0"/>
              <a:buChar char="•"/>
            </a:pPr>
            <a:r>
              <a:rPr lang="en-US" altLang="en-US" dirty="0"/>
              <a:t>NIMAS is not generated automatically as a part of print or digital book production—it must be produced separately after the book has been finalized.</a:t>
            </a:r>
          </a:p>
          <a:p>
            <a:pPr lvl="1">
              <a:buFont typeface="Arial" charset="0"/>
              <a:buChar char="•"/>
            </a:pPr>
            <a:r>
              <a:rPr lang="en-US" altLang="en-US" dirty="0"/>
              <a:t>Publishers outsource the production of NIMAS to conversion vendors who specialize in this service. </a:t>
            </a:r>
          </a:p>
          <a:p>
            <a:pPr lvl="1">
              <a:buFont typeface="Arial" charset="0"/>
              <a:buChar char="•"/>
            </a:pPr>
            <a:r>
              <a:rPr lang="en-US" altLang="en-US" dirty="0"/>
              <a:t>NIMAS production can take many weeks. </a:t>
            </a:r>
          </a:p>
          <a:p>
            <a:pPr lvl="1">
              <a:buFont typeface="Arial" charset="0"/>
              <a:buChar char="•"/>
            </a:pPr>
            <a:endParaRPr lang="en-US" altLang="en-US" dirty="0"/>
          </a:p>
          <a:p>
            <a:pPr lvl="1">
              <a:buFont typeface="Arial" charset="0"/>
              <a:buChar char="•"/>
            </a:pPr>
            <a:endParaRPr lang="en-US" altLang="en-US" dirty="0"/>
          </a:p>
          <a:p>
            <a:pPr lvl="1"/>
            <a:endParaRPr lang="en-US" altLang="en-US" dirty="0"/>
          </a:p>
          <a:p>
            <a:pPr lvl="1"/>
            <a:endParaRPr lang="en-US" altLang="en-US" dirty="0"/>
          </a:p>
        </p:txBody>
      </p:sp>
    </p:spTree>
    <p:extLst>
      <p:ext uri="{BB962C8B-B14F-4D97-AF65-F5344CB8AC3E}">
        <p14:creationId xmlns:p14="http://schemas.microsoft.com/office/powerpoint/2010/main" val="3610620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noChangeArrowheads="1"/>
          </p:cNvSpPr>
          <p:nvPr>
            <p:ph type="title"/>
          </p:nvPr>
        </p:nvSpPr>
        <p:spPr/>
        <p:txBody>
          <a:bodyPr/>
          <a:lstStyle/>
          <a:p>
            <a:r>
              <a:rPr lang="en-US" altLang="en-US" dirty="0"/>
              <a:t>Types of materials we receive</a:t>
            </a:r>
          </a:p>
        </p:txBody>
      </p:sp>
      <p:sp>
        <p:nvSpPr>
          <p:cNvPr id="13315" name="Content Placeholder 2"/>
          <p:cNvSpPr>
            <a:spLocks noGrp="1" noChangeArrowheads="1"/>
          </p:cNvSpPr>
          <p:nvPr>
            <p:ph idx="1"/>
          </p:nvPr>
        </p:nvSpPr>
        <p:spPr>
          <a:xfrm>
            <a:off x="457200" y="1493838"/>
            <a:ext cx="8229600" cy="5059362"/>
          </a:xfrm>
        </p:spPr>
        <p:txBody>
          <a:bodyPr/>
          <a:lstStyle/>
          <a:p>
            <a:pPr lvl="1">
              <a:buFont typeface="Arial" charset="0"/>
              <a:buChar char="•"/>
            </a:pPr>
            <a:r>
              <a:rPr lang="en-US" altLang="en-US" dirty="0"/>
              <a:t>NIMAC receives a range of student-facing materials “published primarily” for use in K-12. </a:t>
            </a:r>
          </a:p>
          <a:p>
            <a:pPr lvl="1">
              <a:buFont typeface="Arial" charset="0"/>
              <a:buChar char="•"/>
            </a:pPr>
            <a:r>
              <a:rPr lang="en-US" altLang="en-US" dirty="0"/>
              <a:t>These materials include textbooks, workbooks, supplementary readers—and ancillary materials such as blackline masters. </a:t>
            </a:r>
          </a:p>
          <a:p>
            <a:pPr lvl="1">
              <a:buFont typeface="Arial" charset="0"/>
              <a:buChar char="•"/>
            </a:pPr>
            <a:r>
              <a:rPr lang="en-US" altLang="en-US" dirty="0"/>
              <a:t>Generally exempt are pre-2006 titles, trade books, college textbooks, and reference books.</a:t>
            </a:r>
          </a:p>
          <a:p>
            <a:pPr lvl="1">
              <a:buFont typeface="Arial" charset="0"/>
              <a:buChar char="•"/>
            </a:pPr>
            <a:r>
              <a:rPr lang="en-US" altLang="en-US" dirty="0"/>
              <a:t>We can also accept NIMAS files for some digital instructional materials.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noChangeArrowheads="1"/>
          </p:cNvSpPr>
          <p:nvPr>
            <p:ph type="title"/>
          </p:nvPr>
        </p:nvSpPr>
        <p:spPr>
          <a:xfrm>
            <a:off x="228600" y="274638"/>
            <a:ext cx="8686800" cy="1143000"/>
          </a:xfrm>
        </p:spPr>
        <p:txBody>
          <a:bodyPr/>
          <a:lstStyle/>
          <a:p>
            <a:r>
              <a:rPr lang="en-US" altLang="en-US" sz="4000" dirty="0"/>
              <a:t>Digital Materials</a:t>
            </a:r>
          </a:p>
        </p:txBody>
      </p:sp>
      <p:sp>
        <p:nvSpPr>
          <p:cNvPr id="28675" name="Content Placeholder 2"/>
          <p:cNvSpPr>
            <a:spLocks noGrp="1" noChangeArrowheads="1"/>
          </p:cNvSpPr>
          <p:nvPr>
            <p:ph idx="1"/>
          </p:nvPr>
        </p:nvSpPr>
        <p:spPr>
          <a:xfrm>
            <a:off x="533400" y="1417638"/>
            <a:ext cx="8229600" cy="5211762"/>
          </a:xfrm>
        </p:spPr>
        <p:txBody>
          <a:bodyPr/>
          <a:lstStyle/>
          <a:p>
            <a:pPr eaLnBrk="1" hangingPunct="1"/>
            <a:r>
              <a:rPr lang="en-US" altLang="en-US" sz="2800" dirty="0"/>
              <a:t>In May of 2020, the Department published a Notice of Interpretation (NOI) permitting the NIMAC to accept NIMAS for some digital instructional materials. </a:t>
            </a:r>
          </a:p>
          <a:p>
            <a:pPr eaLnBrk="1" hangingPunct="1"/>
            <a:r>
              <a:rPr lang="en-US" altLang="en-US" sz="2800" dirty="0"/>
              <a:t>The NIMAS specification has not changed, and only some digital products can be produced in NIMAS format.</a:t>
            </a:r>
          </a:p>
          <a:p>
            <a:pPr eaLnBrk="1" hangingPunct="1"/>
            <a:r>
              <a:rPr lang="en-US" altLang="en-US" sz="2800" dirty="0"/>
              <a:t>For example, highly interactive materials cannot be captured as a NIMAS file.</a:t>
            </a:r>
          </a:p>
          <a:p>
            <a:pPr eaLnBrk="1" hangingPunct="1"/>
            <a:r>
              <a:rPr lang="en-US" altLang="en-US" sz="2800" dirty="0"/>
              <a:t>For more information, see our </a:t>
            </a:r>
            <a:r>
              <a:rPr lang="en-US" altLang="en-US" sz="2800" dirty="0">
                <a:hlinkClick r:id="rId3"/>
              </a:rPr>
              <a:t>NIMAS &amp; Digital Materials FAQ</a:t>
            </a:r>
            <a:r>
              <a:rPr lang="en-US" altLang="en-US" sz="2800" dirty="0"/>
              <a:t>.</a:t>
            </a:r>
          </a:p>
          <a:p>
            <a:pPr eaLnBrk="1" hangingPunct="1"/>
            <a:endParaRPr lang="en-US" alt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a:xfrm>
            <a:off x="457200" y="228600"/>
            <a:ext cx="8229600" cy="1143000"/>
          </a:xfrm>
        </p:spPr>
        <p:txBody>
          <a:bodyPr/>
          <a:lstStyle/>
          <a:p>
            <a:r>
              <a:rPr lang="en-US" altLang="en-US" dirty="0"/>
              <a:t>How we get files</a:t>
            </a:r>
          </a:p>
        </p:txBody>
      </p:sp>
      <p:sp>
        <p:nvSpPr>
          <p:cNvPr id="12291" name="Content Placeholder 2"/>
          <p:cNvSpPr>
            <a:spLocks noGrp="1" noChangeArrowheads="1"/>
          </p:cNvSpPr>
          <p:nvPr>
            <p:ph idx="1"/>
          </p:nvPr>
        </p:nvSpPr>
        <p:spPr>
          <a:xfrm>
            <a:off x="457200" y="1600200"/>
            <a:ext cx="8229600" cy="4495800"/>
          </a:xfrm>
        </p:spPr>
        <p:txBody>
          <a:bodyPr/>
          <a:lstStyle/>
          <a:p>
            <a:pPr lvl="1">
              <a:buFont typeface="Arial" charset="0"/>
              <a:buChar char="•"/>
            </a:pPr>
            <a:r>
              <a:rPr lang="en-US" altLang="en-US" dirty="0"/>
              <a:t>Under IDEA 2004, there was no blanket requirement for publishers to submit files to the NIMAC. </a:t>
            </a:r>
          </a:p>
          <a:p>
            <a:pPr lvl="1">
              <a:buFont typeface="Arial" charset="0"/>
              <a:buChar char="•"/>
            </a:pPr>
            <a:r>
              <a:rPr lang="en-US" altLang="en-US" dirty="0"/>
              <a:t>The </a:t>
            </a:r>
            <a:r>
              <a:rPr lang="en-US" altLang="en-US" b="1" dirty="0"/>
              <a:t>only</a:t>
            </a:r>
            <a:r>
              <a:rPr lang="en-US" altLang="en-US" dirty="0"/>
              <a:t> mechanism to </a:t>
            </a:r>
            <a:r>
              <a:rPr lang="en-US" altLang="en-US" i="1" dirty="0"/>
              <a:t>require</a:t>
            </a:r>
            <a:r>
              <a:rPr lang="en-US" altLang="en-US" dirty="0"/>
              <a:t> NIMAS from the publisher is the book adoption contract or purchase agreement.</a:t>
            </a:r>
          </a:p>
          <a:p>
            <a:pPr lvl="1">
              <a:buFont typeface="Arial" charset="0"/>
              <a:buChar char="•"/>
            </a:pPr>
            <a:r>
              <a:rPr lang="en-US" altLang="en-US" dirty="0"/>
              <a:t>Including NIMAS language in all SEA and LEA contracts is essential to ensuring that the NIMAC will receive the files students need.</a:t>
            </a:r>
          </a:p>
          <a:p>
            <a:pPr lvl="1"/>
            <a:endParaRPr lang="en-US" altLang="en-US" dirty="0"/>
          </a:p>
        </p:txBody>
      </p:sp>
    </p:spTree>
    <p:extLst>
      <p:ext uri="{BB962C8B-B14F-4D97-AF65-F5344CB8AC3E}">
        <p14:creationId xmlns:p14="http://schemas.microsoft.com/office/powerpoint/2010/main" val="3384397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a:xfrm>
            <a:off x="457200" y="228600"/>
            <a:ext cx="8229600" cy="1143000"/>
          </a:xfrm>
        </p:spPr>
        <p:txBody>
          <a:bodyPr/>
          <a:lstStyle/>
          <a:p>
            <a:r>
              <a:rPr lang="en-US" altLang="en-US" dirty="0"/>
              <a:t>Requiring NIMAS from publishers is a </a:t>
            </a:r>
            <a:r>
              <a:rPr lang="en-US" altLang="en-US" b="1" dirty="0"/>
              <a:t>legal</a:t>
            </a:r>
            <a:r>
              <a:rPr lang="en-US" altLang="en-US" dirty="0"/>
              <a:t> obligation</a:t>
            </a:r>
          </a:p>
        </p:txBody>
      </p:sp>
      <p:sp>
        <p:nvSpPr>
          <p:cNvPr id="12291" name="Content Placeholder 2"/>
          <p:cNvSpPr>
            <a:spLocks noGrp="1" noChangeArrowheads="1"/>
          </p:cNvSpPr>
          <p:nvPr>
            <p:ph idx="1"/>
          </p:nvPr>
        </p:nvSpPr>
        <p:spPr>
          <a:xfrm>
            <a:off x="457200" y="1981200"/>
            <a:ext cx="8229600" cy="4343400"/>
          </a:xfrm>
        </p:spPr>
        <p:txBody>
          <a:bodyPr/>
          <a:lstStyle/>
          <a:p>
            <a:r>
              <a:rPr lang="en-US" altLang="en-US" b="1" dirty="0"/>
              <a:t>All states</a:t>
            </a:r>
            <a:r>
              <a:rPr lang="en-US" altLang="en-US" dirty="0"/>
              <a:t> and </a:t>
            </a:r>
            <a:r>
              <a:rPr lang="en-US" altLang="en-US" b="1" dirty="0"/>
              <a:t>all districts </a:t>
            </a:r>
            <a:r>
              <a:rPr lang="en-US" altLang="en-US" dirty="0"/>
              <a:t>that coordinate with the NIMAC are obligated under IDEA to require publishers to submit files to the NIMAC as a part of any instructional materials adoption process or contract.</a:t>
            </a:r>
          </a:p>
          <a:p>
            <a:r>
              <a:rPr lang="en-US" altLang="en-US" dirty="0"/>
              <a:t>This is a requirement under the legislation and not optional.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7A91E-EEB2-D331-C82E-227862EFECA8}"/>
              </a:ext>
            </a:extLst>
          </p:cNvPr>
          <p:cNvSpPr>
            <a:spLocks noGrp="1"/>
          </p:cNvSpPr>
          <p:nvPr>
            <p:ph type="title"/>
          </p:nvPr>
        </p:nvSpPr>
        <p:spPr/>
        <p:txBody>
          <a:bodyPr/>
          <a:lstStyle/>
          <a:p>
            <a:r>
              <a:rPr lang="en-US" sz="3000" dirty="0">
                <a:hlinkClick r:id="rId2"/>
              </a:rPr>
              <a:t>Sample Contract Language from NCADEMI</a:t>
            </a:r>
            <a:endParaRPr lang="en-US" sz="3000" dirty="0"/>
          </a:p>
        </p:txBody>
      </p:sp>
      <p:sp>
        <p:nvSpPr>
          <p:cNvPr id="3" name="Content Placeholder 2">
            <a:extLst>
              <a:ext uri="{FF2B5EF4-FFF2-40B4-BE49-F238E27FC236}">
                <a16:creationId xmlns:a16="http://schemas.microsoft.com/office/drawing/2014/main" id="{D852E1D0-9A26-3153-4012-BEFFC5FA88F1}"/>
              </a:ext>
            </a:extLst>
          </p:cNvPr>
          <p:cNvSpPr>
            <a:spLocks noGrp="1"/>
          </p:cNvSpPr>
          <p:nvPr>
            <p:ph idx="1"/>
          </p:nvPr>
        </p:nvSpPr>
        <p:spPr>
          <a:xfrm>
            <a:off x="457200" y="1417638"/>
            <a:ext cx="8229600" cy="4708525"/>
          </a:xfrm>
        </p:spPr>
        <p:txBody>
          <a:bodyPr/>
          <a:lstStyle/>
          <a:p>
            <a:pPr marL="0" indent="0" algn="l">
              <a:buNone/>
            </a:pPr>
            <a:r>
              <a:rPr lang="en-US" sz="1800" b="0" i="0" dirty="0">
                <a:solidFill>
                  <a:schemeClr val="accent6"/>
                </a:solidFill>
                <a:effectLst/>
                <a:latin typeface="Arial" panose="020B0604020202020204" pitchFamily="34" charset="0"/>
              </a:rPr>
              <a:t>“By agreeing to deliver the materials marked with “NIMAS” on this contract or purchase order, the publisher agrees to prepare and submit on or before [month/day/year] a NIMAS fileset to the NIMAC that complies with the terms and procedures set forth by the National Instructional Materials Access Center (NIMAC) (IDEA Title I, Part D, sec. 674(e)).</a:t>
            </a:r>
          </a:p>
          <a:p>
            <a:pPr marL="0" indent="0" algn="l">
              <a:buNone/>
            </a:pPr>
            <a:endParaRPr lang="en-US" sz="1800" b="0" i="0" dirty="0">
              <a:solidFill>
                <a:schemeClr val="accent6"/>
              </a:solidFill>
              <a:effectLst/>
              <a:latin typeface="Arial" panose="020B0604020202020204" pitchFamily="34" charset="0"/>
            </a:endParaRPr>
          </a:p>
          <a:p>
            <a:pPr marL="0" indent="0" algn="l">
              <a:buNone/>
            </a:pPr>
            <a:r>
              <a:rPr lang="en-US" sz="1800" b="0" i="0" dirty="0">
                <a:solidFill>
                  <a:schemeClr val="accent6"/>
                </a:solidFill>
                <a:effectLst/>
                <a:latin typeface="Arial" panose="020B0604020202020204" pitchFamily="34" charset="0"/>
              </a:rPr>
              <a:t>The publisher also agrees to mark up materials eligible for NIMAS submission that contain mathematical and scientific instructional content by using the </a:t>
            </a:r>
            <a:r>
              <a:rPr lang="en-US" sz="1800" b="0" i="0" dirty="0">
                <a:solidFill>
                  <a:schemeClr val="accent5">
                    <a:lumMod val="50000"/>
                  </a:schemeClr>
                </a:solidFill>
                <a:effectLst/>
                <a:latin typeface="Arial" panose="020B0604020202020204" pitchFamily="34" charset="0"/>
                <a:hlinkClick r:id="rId3">
                  <a:extLst>
                    <a:ext uri="{A12FA001-AC4F-418D-AE19-62706E023703}">
                      <ahyp:hlinkClr xmlns:ahyp="http://schemas.microsoft.com/office/drawing/2018/hyperlinkcolor" val="tx"/>
                    </a:ext>
                  </a:extLst>
                </a:hlinkClick>
              </a:rPr>
              <a:t>MathML modular extension of the DAISY/NIMAS Structure Guidelines </a:t>
            </a:r>
            <a:r>
              <a:rPr lang="en-US" sz="1800" b="0" i="0" dirty="0">
                <a:solidFill>
                  <a:schemeClr val="accent6"/>
                </a:solidFill>
                <a:effectLst/>
                <a:latin typeface="Arial" panose="020B0604020202020204" pitchFamily="34" charset="0"/>
              </a:rPr>
              <a:t>, as posted and maintained at the DAISY Consortium website [refer to the latest applicable version].</a:t>
            </a:r>
          </a:p>
          <a:p>
            <a:pPr marL="0" indent="0" algn="l">
              <a:buNone/>
            </a:pPr>
            <a:endParaRPr lang="en-US" sz="1800" b="0" i="0" dirty="0">
              <a:solidFill>
                <a:schemeClr val="accent6"/>
              </a:solidFill>
              <a:effectLst/>
              <a:latin typeface="Arial" panose="020B0604020202020204" pitchFamily="34" charset="0"/>
            </a:endParaRPr>
          </a:p>
          <a:p>
            <a:pPr marL="0" indent="0" algn="l">
              <a:buNone/>
            </a:pPr>
            <a:r>
              <a:rPr lang="en-US" sz="1800" b="0" i="0" dirty="0">
                <a:solidFill>
                  <a:schemeClr val="accent6"/>
                </a:solidFill>
                <a:effectLst/>
                <a:latin typeface="Arial" panose="020B0604020202020204" pitchFamily="34" charset="0"/>
              </a:rPr>
              <a:t>Should the vendor be a distributor of the materials and not the publisher, the distributor agrees to immediately notify the publisher of its obligation to submit NIMAS filesets of the purchased materials to the NIMAC. The files will be used for the production of accessible formats as permitted under the law for eligible students (IDEA Title I, Part B, sec. 612(a)).”</a:t>
            </a:r>
          </a:p>
          <a:p>
            <a:pPr marL="0" indent="0">
              <a:buNone/>
            </a:pPr>
            <a:endParaRPr lang="en-US" dirty="0"/>
          </a:p>
        </p:txBody>
      </p:sp>
    </p:spTree>
    <p:extLst>
      <p:ext uri="{BB962C8B-B14F-4D97-AF65-F5344CB8AC3E}">
        <p14:creationId xmlns:p14="http://schemas.microsoft.com/office/powerpoint/2010/main" val="2457693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282DF-1127-5B8D-7104-AE153BCC8088}"/>
              </a:ext>
            </a:extLst>
          </p:cNvPr>
          <p:cNvSpPr>
            <a:spLocks noGrp="1"/>
          </p:cNvSpPr>
          <p:nvPr>
            <p:ph type="title"/>
          </p:nvPr>
        </p:nvSpPr>
        <p:spPr/>
        <p:txBody>
          <a:bodyPr/>
          <a:lstStyle/>
          <a:p>
            <a:r>
              <a:rPr lang="en-US" dirty="0"/>
              <a:t>State OERs and Publications</a:t>
            </a:r>
          </a:p>
        </p:txBody>
      </p:sp>
      <p:sp>
        <p:nvSpPr>
          <p:cNvPr id="3" name="Content Placeholder 2">
            <a:extLst>
              <a:ext uri="{FF2B5EF4-FFF2-40B4-BE49-F238E27FC236}">
                <a16:creationId xmlns:a16="http://schemas.microsoft.com/office/drawing/2014/main" id="{72A91636-4E43-4256-70F4-0B7D85A9FC5A}"/>
              </a:ext>
            </a:extLst>
          </p:cNvPr>
          <p:cNvSpPr>
            <a:spLocks noGrp="1"/>
          </p:cNvSpPr>
          <p:nvPr>
            <p:ph idx="1"/>
          </p:nvPr>
        </p:nvSpPr>
        <p:spPr/>
        <p:txBody>
          <a:bodyPr/>
          <a:lstStyle/>
          <a:p>
            <a:r>
              <a:rPr lang="en-US" dirty="0"/>
              <a:t>The NIMAC can accept NIMAS for materials published by SEAs for use in the classroom. SEAs can have publisher accounts with the NIMAC, and are welcome to submit files to us.</a:t>
            </a:r>
          </a:p>
          <a:p>
            <a:r>
              <a:rPr lang="en-US" dirty="0"/>
              <a:t>If you have any questions or would like more information about this, please reach out.</a:t>
            </a:r>
          </a:p>
        </p:txBody>
      </p:sp>
    </p:spTree>
    <p:extLst>
      <p:ext uri="{BB962C8B-B14F-4D97-AF65-F5344CB8AC3E}">
        <p14:creationId xmlns:p14="http://schemas.microsoft.com/office/powerpoint/2010/main" val="3311017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p:txBody>
          <a:bodyPr/>
          <a:lstStyle/>
          <a:p>
            <a:r>
              <a:rPr lang="en-US" altLang="en-US" dirty="0"/>
              <a:t>NIMAC Watchlist</a:t>
            </a:r>
          </a:p>
        </p:txBody>
      </p:sp>
      <p:sp>
        <p:nvSpPr>
          <p:cNvPr id="12291" name="Content Placeholder 2"/>
          <p:cNvSpPr>
            <a:spLocks noGrp="1" noChangeArrowheads="1"/>
          </p:cNvSpPr>
          <p:nvPr>
            <p:ph idx="1"/>
          </p:nvPr>
        </p:nvSpPr>
        <p:spPr>
          <a:xfrm>
            <a:off x="457200" y="1752600"/>
            <a:ext cx="8229600" cy="4572000"/>
          </a:xfrm>
        </p:spPr>
        <p:txBody>
          <a:bodyPr/>
          <a:lstStyle/>
          <a:p>
            <a:pPr lvl="1">
              <a:buFont typeface="Arial" charset="0"/>
              <a:buChar char="•"/>
            </a:pPr>
            <a:r>
              <a:rPr lang="en-US" altLang="en-US" dirty="0"/>
              <a:t>If we don’t have a file that you need, we can research the item for you and reach out to the publisher to request a file if the material is within scope for the NIMAC. </a:t>
            </a:r>
          </a:p>
          <a:p>
            <a:pPr lvl="1">
              <a:buFont typeface="Arial" charset="0"/>
              <a:buChar char="•"/>
            </a:pPr>
            <a:r>
              <a:rPr lang="en-US" altLang="en-US" dirty="0"/>
              <a:t>Authorized Users (and Accessible Media Producers) can just add the needed ISBN to the Watchlist in their NIMAC account, and we will research/request the item.</a:t>
            </a:r>
          </a:p>
          <a:p>
            <a:pPr lvl="1"/>
            <a:endParaRPr lang="en-US" altLang="en-US" dirty="0"/>
          </a:p>
        </p:txBody>
      </p:sp>
    </p:spTree>
    <p:extLst>
      <p:ext uri="{BB962C8B-B14F-4D97-AF65-F5344CB8AC3E}">
        <p14:creationId xmlns:p14="http://schemas.microsoft.com/office/powerpoint/2010/main" val="3071209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p:txBody>
          <a:bodyPr/>
          <a:lstStyle/>
          <a:p>
            <a:r>
              <a:rPr lang="en-US" altLang="en-US" dirty="0"/>
              <a:t>Watchlist versus Contracts</a:t>
            </a:r>
          </a:p>
        </p:txBody>
      </p:sp>
      <p:sp>
        <p:nvSpPr>
          <p:cNvPr id="12291" name="Content Placeholder 2"/>
          <p:cNvSpPr>
            <a:spLocks noGrp="1" noChangeArrowheads="1"/>
          </p:cNvSpPr>
          <p:nvPr>
            <p:ph idx="1"/>
          </p:nvPr>
        </p:nvSpPr>
        <p:spPr>
          <a:xfrm>
            <a:off x="457200" y="1417638"/>
            <a:ext cx="8229600" cy="4906962"/>
          </a:xfrm>
        </p:spPr>
        <p:txBody>
          <a:bodyPr/>
          <a:lstStyle/>
          <a:p>
            <a:pPr lvl="1">
              <a:buFont typeface="Arial" charset="0"/>
              <a:buChar char="•"/>
            </a:pPr>
            <a:r>
              <a:rPr lang="en-US" altLang="en-US" dirty="0"/>
              <a:t>While we are happy to provide this service to users, it is important to note that timely delivery is affected when the file is not already in the NIMAC.</a:t>
            </a:r>
          </a:p>
          <a:p>
            <a:pPr lvl="1">
              <a:buFont typeface="Arial" charset="0"/>
              <a:buChar char="•"/>
            </a:pPr>
            <a:r>
              <a:rPr lang="en-US" altLang="en-US" dirty="0"/>
              <a:t>It can take up to six to eight weeks (and sometimes even longer) for NIMAS to be produced upon request. </a:t>
            </a:r>
          </a:p>
          <a:p>
            <a:pPr lvl="1">
              <a:buFont typeface="Arial" charset="0"/>
              <a:buChar char="•"/>
            </a:pPr>
            <a:r>
              <a:rPr lang="en-US" altLang="en-US" dirty="0"/>
              <a:t>So, while this is an important service to meet students’ needs, it is not a replacement for including NIMAS language in contracts. </a:t>
            </a:r>
          </a:p>
          <a:p>
            <a:pPr lvl="1"/>
            <a:endParaRPr lang="en-US" altLang="en-US" dirty="0"/>
          </a:p>
        </p:txBody>
      </p:sp>
    </p:spTree>
    <p:extLst>
      <p:ext uri="{BB962C8B-B14F-4D97-AF65-F5344CB8AC3E}">
        <p14:creationId xmlns:p14="http://schemas.microsoft.com/office/powerpoint/2010/main" val="2134655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2200"/>
            <a:ext cx="8229600" cy="1143000"/>
          </a:xfrm>
        </p:spPr>
        <p:txBody>
          <a:bodyPr/>
          <a:lstStyle/>
          <a:p>
            <a:r>
              <a:rPr lang="en-US" dirty="0"/>
              <a:t>NIMAS Eligibility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t>Eligibility in IDEA 2004</a:t>
            </a:r>
          </a:p>
        </p:txBody>
      </p:sp>
      <p:sp>
        <p:nvSpPr>
          <p:cNvPr id="8195" name="Content Placeholder 2"/>
          <p:cNvSpPr>
            <a:spLocks noGrp="1"/>
          </p:cNvSpPr>
          <p:nvPr>
            <p:ph idx="1"/>
          </p:nvPr>
        </p:nvSpPr>
        <p:spPr/>
        <p:txBody>
          <a:bodyPr/>
          <a:lstStyle/>
          <a:p>
            <a:r>
              <a:rPr lang="en-US" altLang="en-US" sz="2800" dirty="0"/>
              <a:t>For students to be eligible for NIMAS, IDEA 2004 imposes two requirements:</a:t>
            </a:r>
          </a:p>
          <a:p>
            <a:endParaRPr lang="en-US" altLang="en-US" sz="1200" dirty="0"/>
          </a:p>
          <a:p>
            <a:pPr lvl="1"/>
            <a:r>
              <a:rPr lang="en-US" altLang="en-US" dirty="0"/>
              <a:t>The student must have an Individualized Education Program (IEP).</a:t>
            </a:r>
          </a:p>
          <a:p>
            <a:pPr lvl="1"/>
            <a:r>
              <a:rPr lang="en-US" altLang="en-US" dirty="0"/>
              <a:t>The student must have a qualifying disability per the eligibility guidelines of the National Library Service for the Blind and Print Disabled (NLS).</a:t>
            </a:r>
          </a:p>
          <a:p>
            <a:pPr lvl="1"/>
            <a:endParaRPr lang="en-US"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a:t>New NLS Guidelines</a:t>
            </a:r>
          </a:p>
        </p:txBody>
      </p:sp>
      <p:sp>
        <p:nvSpPr>
          <p:cNvPr id="10243" name="Content Placeholder 2"/>
          <p:cNvSpPr>
            <a:spLocks noGrp="1"/>
          </p:cNvSpPr>
          <p:nvPr>
            <p:ph idx="1"/>
          </p:nvPr>
        </p:nvSpPr>
        <p:spPr>
          <a:xfrm>
            <a:off x="457200" y="1600200"/>
            <a:ext cx="8229600" cy="4800600"/>
          </a:xfrm>
        </p:spPr>
        <p:txBody>
          <a:bodyPr/>
          <a:lstStyle/>
          <a:p>
            <a:r>
              <a:rPr lang="en-US" altLang="en-US" sz="2800" dirty="0"/>
              <a:t>On February 12, 2021, the NLS published updated guidelines to align them with changes to U.S. copyright law made by the Marrakesh Treaty Implementation Act (MTIA).</a:t>
            </a:r>
          </a:p>
          <a:p>
            <a:r>
              <a:rPr lang="en-US" altLang="en-US" sz="2800" dirty="0"/>
              <a:t>These regulations can be found at: </a:t>
            </a:r>
            <a:r>
              <a:rPr lang="en-US" altLang="en-US" sz="2800" dirty="0">
                <a:hlinkClick r:id="rId3"/>
              </a:rPr>
              <a:t>NLS Eligibility Guidelines</a:t>
            </a:r>
            <a:r>
              <a:rPr lang="en-US" altLang="en-US" sz="2800" dirty="0"/>
              <a:t> </a:t>
            </a:r>
          </a:p>
        </p:txBody>
      </p:sp>
    </p:spTree>
    <p:extLst>
      <p:ext uri="{BB962C8B-B14F-4D97-AF65-F5344CB8AC3E}">
        <p14:creationId xmlns:p14="http://schemas.microsoft.com/office/powerpoint/2010/main" val="19967150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z="4000" dirty="0"/>
              <a:t>Competent Authority Expanded</a:t>
            </a:r>
          </a:p>
        </p:txBody>
      </p:sp>
      <p:sp>
        <p:nvSpPr>
          <p:cNvPr id="23555" name="Content Placeholder 2"/>
          <p:cNvSpPr>
            <a:spLocks noGrp="1"/>
          </p:cNvSpPr>
          <p:nvPr>
            <p:ph idx="1"/>
          </p:nvPr>
        </p:nvSpPr>
        <p:spPr>
          <a:xfrm>
            <a:off x="457200" y="2057400"/>
            <a:ext cx="8229600" cy="4068763"/>
          </a:xfrm>
        </p:spPr>
        <p:txBody>
          <a:bodyPr/>
          <a:lstStyle/>
          <a:p>
            <a:pPr marL="0" indent="0">
              <a:buFontTx/>
              <a:buNone/>
            </a:pPr>
            <a:r>
              <a:rPr lang="en-US" altLang="en-US" sz="2400" dirty="0"/>
              <a:t>(2) Eligibility must be certified by one of the following: doctor of medicine, doctor of osteopathy, ophthalmologist, optometrist, psychologist, registered nurse, therapist, and professional staff of hospitals, institutions, and public or welfare agencies (such as an educator, a social worker, case worker, counselor, rehabilitation teacher, certified reading specialist, school psychologist, superintendent, or librarian).</a:t>
            </a:r>
          </a:p>
          <a:p>
            <a:pPr marL="0" indent="0">
              <a:buFontTx/>
              <a:buNone/>
            </a:pPr>
            <a:endParaRPr lang="en-US" altLang="en-US"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z="4000" dirty="0"/>
              <a:t>Reading Disabilities</a:t>
            </a:r>
          </a:p>
        </p:txBody>
      </p:sp>
      <p:sp>
        <p:nvSpPr>
          <p:cNvPr id="24579" name="Content Placeholder 2"/>
          <p:cNvSpPr>
            <a:spLocks noGrp="1"/>
          </p:cNvSpPr>
          <p:nvPr>
            <p:ph idx="1"/>
          </p:nvPr>
        </p:nvSpPr>
        <p:spPr>
          <a:xfrm>
            <a:off x="457200" y="1752600"/>
            <a:ext cx="8229600" cy="4373563"/>
          </a:xfrm>
        </p:spPr>
        <p:txBody>
          <a:bodyPr/>
          <a:lstStyle/>
          <a:p>
            <a:r>
              <a:rPr lang="en-US" altLang="en-US" sz="2800" dirty="0"/>
              <a:t>The new guidelines remove the requirement for certification by a medical doctor for those with reading disabilities.</a:t>
            </a:r>
          </a:p>
          <a:p>
            <a:r>
              <a:rPr lang="en-US" altLang="en-US" sz="2800" dirty="0"/>
              <a:t>Professionals who are included as “competent authority” can certify individuals in any category of disability. </a:t>
            </a:r>
          </a:p>
          <a:p>
            <a:endParaRPr lang="en-US"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48004-50D1-4389-ABEF-20818CD08406}"/>
              </a:ext>
            </a:extLst>
          </p:cNvPr>
          <p:cNvSpPr>
            <a:spLocks noGrp="1"/>
          </p:cNvSpPr>
          <p:nvPr>
            <p:ph type="title"/>
          </p:nvPr>
        </p:nvSpPr>
        <p:spPr>
          <a:xfrm>
            <a:off x="457200" y="2286000"/>
            <a:ext cx="8229600" cy="1143000"/>
          </a:xfrm>
        </p:spPr>
        <p:txBody>
          <a:bodyPr/>
          <a:lstStyle/>
          <a:p>
            <a:r>
              <a:rPr lang="en-US" dirty="0"/>
              <a:t>Exploring Updates to the NIMAS Specification</a:t>
            </a:r>
          </a:p>
        </p:txBody>
      </p:sp>
    </p:spTree>
    <p:extLst>
      <p:ext uri="{BB962C8B-B14F-4D97-AF65-F5344CB8AC3E}">
        <p14:creationId xmlns:p14="http://schemas.microsoft.com/office/powerpoint/2010/main" val="40121256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C072A-7A60-4732-B306-91BF43D6D307}"/>
              </a:ext>
            </a:extLst>
          </p:cNvPr>
          <p:cNvSpPr>
            <a:spLocks noGrp="1"/>
          </p:cNvSpPr>
          <p:nvPr>
            <p:ph type="title"/>
          </p:nvPr>
        </p:nvSpPr>
        <p:spPr/>
        <p:txBody>
          <a:bodyPr/>
          <a:lstStyle/>
          <a:p>
            <a:r>
              <a:rPr lang="en-US" dirty="0"/>
              <a:t>NIMAS Specification Updates</a:t>
            </a:r>
          </a:p>
        </p:txBody>
      </p:sp>
      <p:sp>
        <p:nvSpPr>
          <p:cNvPr id="3" name="Content Placeholder 2">
            <a:extLst>
              <a:ext uri="{FF2B5EF4-FFF2-40B4-BE49-F238E27FC236}">
                <a16:creationId xmlns:a16="http://schemas.microsoft.com/office/drawing/2014/main" id="{73CC89D1-B716-4E67-AE87-3A436D24A2EE}"/>
              </a:ext>
            </a:extLst>
          </p:cNvPr>
          <p:cNvSpPr>
            <a:spLocks noGrp="1"/>
          </p:cNvSpPr>
          <p:nvPr>
            <p:ph idx="1"/>
          </p:nvPr>
        </p:nvSpPr>
        <p:spPr>
          <a:xfrm>
            <a:off x="457200" y="1600200"/>
            <a:ext cx="8229600" cy="4648200"/>
          </a:xfrm>
        </p:spPr>
        <p:txBody>
          <a:bodyPr/>
          <a:lstStyle/>
          <a:p>
            <a:r>
              <a:rPr lang="en-US" dirty="0"/>
              <a:t>The NIMAS specification is defined in the IDEA regs and updating it requires regulatory or legislative action.</a:t>
            </a:r>
          </a:p>
          <a:p>
            <a:r>
              <a:rPr lang="en-US" dirty="0"/>
              <a:t>It was originally intended to be an evolving specification, but IDEA is many years behind schedule for reauthorization.</a:t>
            </a:r>
          </a:p>
          <a:p>
            <a:r>
              <a:rPr lang="en-US" dirty="0"/>
              <a:t>In 2023, we received a supplemental award from OSEP to explore possible updates to the specification.</a:t>
            </a:r>
          </a:p>
        </p:txBody>
      </p:sp>
    </p:spTree>
    <p:extLst>
      <p:ext uri="{BB962C8B-B14F-4D97-AF65-F5344CB8AC3E}">
        <p14:creationId xmlns:p14="http://schemas.microsoft.com/office/powerpoint/2010/main" val="18514593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479FE-B352-4EE0-9FB8-AECD71EA338A}"/>
              </a:ext>
            </a:extLst>
          </p:cNvPr>
          <p:cNvSpPr>
            <a:spLocks noGrp="1"/>
          </p:cNvSpPr>
          <p:nvPr>
            <p:ph type="title"/>
          </p:nvPr>
        </p:nvSpPr>
        <p:spPr/>
        <p:txBody>
          <a:bodyPr/>
          <a:lstStyle/>
          <a:p>
            <a:r>
              <a:rPr lang="en-US" dirty="0"/>
              <a:t>Report of Recommendations</a:t>
            </a:r>
          </a:p>
        </p:txBody>
      </p:sp>
      <p:sp>
        <p:nvSpPr>
          <p:cNvPr id="3" name="Content Placeholder 2">
            <a:extLst>
              <a:ext uri="{FF2B5EF4-FFF2-40B4-BE49-F238E27FC236}">
                <a16:creationId xmlns:a16="http://schemas.microsoft.com/office/drawing/2014/main" id="{016A4F6F-8D27-404E-ADCB-72F51FEC6272}"/>
              </a:ext>
            </a:extLst>
          </p:cNvPr>
          <p:cNvSpPr>
            <a:spLocks noGrp="1"/>
          </p:cNvSpPr>
          <p:nvPr>
            <p:ph idx="1"/>
          </p:nvPr>
        </p:nvSpPr>
        <p:spPr>
          <a:xfrm>
            <a:off x="457200" y="1524000"/>
            <a:ext cx="8229600" cy="4754563"/>
          </a:xfrm>
        </p:spPr>
        <p:txBody>
          <a:bodyPr/>
          <a:lstStyle/>
          <a:p>
            <a:r>
              <a:rPr lang="en-US" sz="2800" dirty="0"/>
              <a:t>The gathering of stakeholder input involved surveys, focus groups, and an in-person NIMAS convening in DC this May. </a:t>
            </a:r>
          </a:p>
          <a:p>
            <a:r>
              <a:rPr lang="en-US" sz="2800" dirty="0"/>
              <a:t>The NIMAC compiled the feedback and developed a report that was provided to OSEP in December 2024.</a:t>
            </a:r>
          </a:p>
          <a:p>
            <a:r>
              <a:rPr lang="en-US" sz="2800" dirty="0"/>
              <a:t>The Department may initiate a formal process to update the specification; we will keep you updated.</a:t>
            </a:r>
          </a:p>
          <a:p>
            <a:r>
              <a:rPr lang="en-US" sz="2800" dirty="0"/>
              <a:t>The NIMAC is also using the input to develop new resources for publishers and NIMAC users. </a:t>
            </a:r>
          </a:p>
        </p:txBody>
      </p:sp>
    </p:spTree>
    <p:extLst>
      <p:ext uri="{BB962C8B-B14F-4D97-AF65-F5344CB8AC3E}">
        <p14:creationId xmlns:p14="http://schemas.microsoft.com/office/powerpoint/2010/main" val="22685526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533400" y="2362200"/>
            <a:ext cx="8229600" cy="1143000"/>
          </a:xfrm>
        </p:spPr>
        <p:txBody>
          <a:bodyPr/>
          <a:lstStyle/>
          <a:p>
            <a:r>
              <a:rPr lang="en-US" altLang="en-US" dirty="0"/>
              <a:t>NIMAC Account Types </a:t>
            </a:r>
            <a:br>
              <a:rPr lang="en-US" altLang="en-US" dirty="0"/>
            </a:br>
            <a:r>
              <a:rPr lang="en-US" altLang="en-US" dirty="0"/>
              <a:t>and System Basics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noChangeArrowheads="1"/>
          </p:cNvSpPr>
          <p:nvPr>
            <p:ph type="title"/>
          </p:nvPr>
        </p:nvSpPr>
        <p:spPr/>
        <p:txBody>
          <a:bodyPr/>
          <a:lstStyle/>
          <a:p>
            <a:r>
              <a:rPr lang="en-US" altLang="en-US" dirty="0"/>
              <a:t>What is an Authorized User? </a:t>
            </a:r>
          </a:p>
        </p:txBody>
      </p:sp>
      <p:sp>
        <p:nvSpPr>
          <p:cNvPr id="6147" name="Content Placeholder 2"/>
          <p:cNvSpPr>
            <a:spLocks noGrp="1"/>
          </p:cNvSpPr>
          <p:nvPr>
            <p:ph idx="1"/>
          </p:nvPr>
        </p:nvSpPr>
        <p:spPr>
          <a:xfrm>
            <a:off x="457200" y="1676400"/>
            <a:ext cx="8229600" cy="4495800"/>
          </a:xfrm>
        </p:spPr>
        <p:txBody>
          <a:bodyPr/>
          <a:lstStyle/>
          <a:p>
            <a:pPr marL="571500" indent="-514350">
              <a:buFont typeface="Arial" pitchFamily="34" charset="0"/>
              <a:buChar char="•"/>
              <a:defRPr/>
            </a:pPr>
            <a:r>
              <a:rPr lang="en-US" altLang="en-US" sz="2800" dirty="0"/>
              <a:t>An Authorized User is someone who has been designated by their State Coordinator to have full access to the NIMAC repository.</a:t>
            </a:r>
          </a:p>
          <a:p>
            <a:pPr marL="571500" indent="-514350">
              <a:buFont typeface="Arial" pitchFamily="34" charset="0"/>
              <a:buChar char="•"/>
              <a:defRPr/>
            </a:pPr>
            <a:r>
              <a:rPr lang="en-US" altLang="en-US" sz="2800" dirty="0"/>
              <a:t>They can search and download files or assign files to registered Accessible Media Producers (AMPs).</a:t>
            </a:r>
          </a:p>
          <a:p>
            <a:pPr marL="571500" indent="-514350">
              <a:buFont typeface="Arial" pitchFamily="34" charset="0"/>
              <a:buChar char="•"/>
              <a:defRPr/>
            </a:pPr>
            <a:r>
              <a:rPr lang="en-US" altLang="en-US" sz="2800" dirty="0"/>
              <a:t>They are individuals who are involved in some way in the production of accessible formats for students with print disabilities in their state.</a:t>
            </a:r>
          </a:p>
          <a:p>
            <a:pPr lvl="1">
              <a:defRPr/>
            </a:pPr>
            <a:endParaRPr lang="en-US"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a:t>Authorized Users </a:t>
            </a:r>
          </a:p>
        </p:txBody>
      </p:sp>
      <p:sp>
        <p:nvSpPr>
          <p:cNvPr id="21507" name="Content Placeholder 2"/>
          <p:cNvSpPr>
            <a:spLocks noGrp="1"/>
          </p:cNvSpPr>
          <p:nvPr>
            <p:ph idx="1"/>
          </p:nvPr>
        </p:nvSpPr>
        <p:spPr>
          <a:xfrm>
            <a:off x="457200" y="1371600"/>
            <a:ext cx="8229600" cy="5211762"/>
          </a:xfrm>
        </p:spPr>
        <p:txBody>
          <a:bodyPr/>
          <a:lstStyle/>
          <a:p>
            <a:pPr>
              <a:buFont typeface="Arial" panose="020B0604020202020204" pitchFamily="34" charset="0"/>
              <a:buChar char="•"/>
            </a:pPr>
            <a:r>
              <a:rPr lang="en-US" altLang="en-US" sz="2800" dirty="0"/>
              <a:t>AUs may directly work in accessible media production, or they may manage work done by others. </a:t>
            </a:r>
          </a:p>
          <a:p>
            <a:pPr>
              <a:buFont typeface="Arial" panose="020B0604020202020204" pitchFamily="34" charset="0"/>
              <a:buChar char="•"/>
            </a:pPr>
            <a:r>
              <a:rPr lang="en-US" altLang="en-US" sz="2800" dirty="0"/>
              <a:t>They are usually from within the state educational structure (IRCs, state schools for the blind). </a:t>
            </a:r>
          </a:p>
          <a:p>
            <a:pPr>
              <a:buFont typeface="Arial" panose="020B0604020202020204" pitchFamily="34" charset="0"/>
              <a:buChar char="•"/>
            </a:pPr>
            <a:r>
              <a:rPr lang="en-US" altLang="en-US" sz="2800" dirty="0"/>
              <a:t>Bookshare can also be designated as an AU.</a:t>
            </a:r>
          </a:p>
          <a:p>
            <a:pPr>
              <a:buFont typeface="Arial" panose="020B0604020202020204" pitchFamily="34" charset="0"/>
              <a:buChar char="•"/>
            </a:pPr>
            <a:r>
              <a:rPr lang="en-US" altLang="en-US" sz="2800" dirty="0"/>
              <a:t>Most states have five or fewer AUs. </a:t>
            </a:r>
          </a:p>
          <a:p>
            <a:pPr>
              <a:buFont typeface="Arial" panose="020B0604020202020204" pitchFamily="34" charset="0"/>
              <a:buChar char="•"/>
            </a:pPr>
            <a:r>
              <a:rPr lang="en-US" altLang="en-US" sz="2800" dirty="0"/>
              <a:t>The system automatically supplies 5 AUs per state (not including a hybrid SC). We can add more users for your state, if needed.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z="3800" dirty="0"/>
              <a:t>Accessible Media Producer Accounts</a:t>
            </a:r>
            <a:r>
              <a:rPr lang="en-US" altLang="en-US" dirty="0"/>
              <a:t> </a:t>
            </a:r>
          </a:p>
        </p:txBody>
      </p:sp>
      <p:sp>
        <p:nvSpPr>
          <p:cNvPr id="23555" name="Content Placeholder 2"/>
          <p:cNvSpPr>
            <a:spLocks noGrp="1"/>
          </p:cNvSpPr>
          <p:nvPr>
            <p:ph idx="1"/>
          </p:nvPr>
        </p:nvSpPr>
        <p:spPr>
          <a:xfrm>
            <a:off x="457200" y="1417638"/>
            <a:ext cx="8229600" cy="4983162"/>
          </a:xfrm>
        </p:spPr>
        <p:txBody>
          <a:bodyPr/>
          <a:lstStyle/>
          <a:p>
            <a:pPr>
              <a:buFont typeface="Arial" panose="020B0604020202020204" pitchFamily="34" charset="0"/>
              <a:buChar char="•"/>
            </a:pPr>
            <a:r>
              <a:rPr lang="en-US" altLang="en-US" sz="2800" dirty="0"/>
              <a:t>An AU may work as an accessible media producer, but for the purposes of the NIMAC, an AMP is an organization or individual that has an AMP account. </a:t>
            </a:r>
          </a:p>
          <a:p>
            <a:pPr>
              <a:buFont typeface="Arial" panose="020B0604020202020204" pitchFamily="34" charset="0"/>
              <a:buChar char="•"/>
            </a:pPr>
            <a:r>
              <a:rPr lang="en-US" altLang="en-US" sz="2800" dirty="0"/>
              <a:t>This is a more restricted account that allows the user to download only those files assigned to them for download by an Authorized User.</a:t>
            </a:r>
          </a:p>
          <a:p>
            <a:pPr>
              <a:buFont typeface="Arial" panose="020B0604020202020204" pitchFamily="34" charset="0"/>
              <a:buChar char="•"/>
            </a:pPr>
            <a:r>
              <a:rPr lang="en-US" altLang="en-US" sz="2800" dirty="0"/>
              <a:t>These users do not have to be designated by a state coordinator.</a:t>
            </a:r>
          </a:p>
          <a:p>
            <a:pPr>
              <a:buFont typeface="Arial" panose="020B0604020202020204" pitchFamily="34" charset="0"/>
              <a:buChar char="•"/>
            </a:pPr>
            <a:r>
              <a:rPr lang="en-US" altLang="en-US" sz="2800" dirty="0"/>
              <a:t>AMPs can be for-profit or nonprofit and work with any state. (APH is an AMP.)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a:t>“Hybrid” State Coordinators</a:t>
            </a:r>
          </a:p>
        </p:txBody>
      </p:sp>
      <p:sp>
        <p:nvSpPr>
          <p:cNvPr id="25603" name="Content Placeholder 2"/>
          <p:cNvSpPr>
            <a:spLocks noGrp="1"/>
          </p:cNvSpPr>
          <p:nvPr>
            <p:ph idx="1"/>
          </p:nvPr>
        </p:nvSpPr>
        <p:spPr>
          <a:xfrm>
            <a:off x="457200" y="1417638"/>
            <a:ext cx="8229600" cy="5135562"/>
          </a:xfrm>
        </p:spPr>
        <p:txBody>
          <a:bodyPr/>
          <a:lstStyle/>
          <a:p>
            <a:r>
              <a:rPr lang="en-US" altLang="en-US" sz="2800" dirty="0"/>
              <a:t>State Coordinators may be directly involved in the state’s accessible media production workflow -- or not.</a:t>
            </a:r>
          </a:p>
          <a:p>
            <a:r>
              <a:rPr lang="en-US" altLang="en-US" sz="2800" dirty="0"/>
              <a:t>The basic State Coordinator account has one primary function: adding and deleting AUs for the state.</a:t>
            </a:r>
          </a:p>
          <a:p>
            <a:r>
              <a:rPr lang="en-US" altLang="en-US" sz="2800" dirty="0"/>
              <a:t>For State Coordinators who would like to also be Authorized Users, we can offer a single sign-on to access the features for both account types.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dirty="0"/>
              <a:t>“Hybrid” Account Registration</a:t>
            </a:r>
          </a:p>
        </p:txBody>
      </p:sp>
      <p:sp>
        <p:nvSpPr>
          <p:cNvPr id="19459" name="Content Placeholder 2"/>
          <p:cNvSpPr>
            <a:spLocks noGrp="1"/>
          </p:cNvSpPr>
          <p:nvPr>
            <p:ph idx="1"/>
          </p:nvPr>
        </p:nvSpPr>
        <p:spPr>
          <a:xfrm>
            <a:off x="457200" y="1417638"/>
            <a:ext cx="8229600" cy="4906962"/>
          </a:xfrm>
        </p:spPr>
        <p:txBody>
          <a:bodyPr/>
          <a:lstStyle/>
          <a:p>
            <a:pPr>
              <a:defRPr/>
            </a:pPr>
            <a:r>
              <a:rPr lang="en-US" altLang="en-US" sz="3000" dirty="0"/>
              <a:t>To upgrade your account to include AU account functions:</a:t>
            </a:r>
          </a:p>
          <a:p>
            <a:pPr lvl="1">
              <a:defRPr/>
            </a:pPr>
            <a:r>
              <a:rPr lang="en-US" altLang="en-US" sz="2600" dirty="0"/>
              <a:t>Download the Limitation of Use Agreement (LUA) found here: </a:t>
            </a:r>
            <a:r>
              <a:rPr lang="en-US" altLang="en-US" sz="2600" dirty="0">
                <a:hlinkClick r:id="rId3"/>
              </a:rPr>
              <a:t>NIMAC LUA</a:t>
            </a:r>
            <a:r>
              <a:rPr lang="en-US" altLang="en-US" sz="2600" dirty="0"/>
              <a:t> </a:t>
            </a:r>
          </a:p>
          <a:p>
            <a:pPr lvl="1">
              <a:defRPr/>
            </a:pPr>
            <a:r>
              <a:rPr lang="en-US" altLang="en-US" sz="2600" dirty="0"/>
              <a:t>Print out the document, initial each page, and fill out section 13.0.</a:t>
            </a:r>
          </a:p>
          <a:p>
            <a:pPr lvl="1">
              <a:defRPr/>
            </a:pPr>
            <a:r>
              <a:rPr lang="en-US" altLang="en-US" sz="2600" dirty="0"/>
              <a:t>Then just email a scan of the complete doc to </a:t>
            </a:r>
            <a:r>
              <a:rPr lang="en-US" altLang="en-US" sz="2600" dirty="0">
                <a:hlinkClick r:id="rId4"/>
              </a:rPr>
              <a:t>nimac@aph.org</a:t>
            </a:r>
            <a:r>
              <a:rPr lang="en-US" altLang="en-US" sz="2600" dirty="0"/>
              <a:t>  </a:t>
            </a:r>
          </a:p>
          <a:p>
            <a:pPr>
              <a:defRPr/>
            </a:pPr>
            <a:r>
              <a:rPr lang="en-US" altLang="en-US" sz="3000" dirty="0"/>
              <a:t>We can accept authenticated digital signatures.</a:t>
            </a:r>
          </a:p>
          <a:p>
            <a:pPr>
              <a:defRPr/>
            </a:pPr>
            <a:endParaRPr lang="en-US" altLang="en-US" dirty="0"/>
          </a:p>
          <a:p>
            <a:pPr marL="0" indent="0" algn="ctr">
              <a:buFontTx/>
              <a:buNone/>
              <a:defRPr/>
            </a:pPr>
            <a:endParaRPr lang="en-US" altLang="en-US" dirty="0"/>
          </a:p>
          <a:p>
            <a:pPr marL="0" indent="0">
              <a:buFontTx/>
              <a:buNone/>
              <a:defRPr/>
            </a:pPr>
            <a:endParaRPr lang="en-US"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a:t>“Hybrid” Account Activation</a:t>
            </a:r>
          </a:p>
        </p:txBody>
      </p:sp>
      <p:sp>
        <p:nvSpPr>
          <p:cNvPr id="19459" name="Content Placeholder 2"/>
          <p:cNvSpPr>
            <a:spLocks noGrp="1"/>
          </p:cNvSpPr>
          <p:nvPr>
            <p:ph idx="1"/>
          </p:nvPr>
        </p:nvSpPr>
        <p:spPr>
          <a:xfrm>
            <a:off x="457200" y="1828800"/>
            <a:ext cx="8229600" cy="4495800"/>
          </a:xfrm>
        </p:spPr>
        <p:txBody>
          <a:bodyPr/>
          <a:lstStyle/>
          <a:p>
            <a:pPr>
              <a:defRPr/>
            </a:pPr>
            <a:r>
              <a:rPr lang="en-US" altLang="en-US" sz="2800" dirty="0"/>
              <a:t>We will make the change for you in the system and notify you.</a:t>
            </a:r>
          </a:p>
          <a:p>
            <a:pPr>
              <a:defRPr/>
            </a:pPr>
            <a:r>
              <a:rPr lang="en-US" altLang="en-US" sz="2800" dirty="0"/>
              <a:t>The next time you log in after the change, you will see both the SC and AU system functions.</a:t>
            </a:r>
          </a:p>
          <a:p>
            <a:pPr>
              <a:defRPr/>
            </a:pPr>
            <a:r>
              <a:rPr lang="en-US" altLang="en-US" sz="2800" dirty="0"/>
              <a:t>The hybrid account is a “bonus” AU and does not count as one of the 5 AU accounts available by default to your state</a:t>
            </a:r>
            <a:r>
              <a:rPr lang="en-US" altLang="en-US" dirty="0"/>
              <a:t>.</a:t>
            </a:r>
          </a:p>
          <a:p>
            <a:pPr marL="0" indent="0">
              <a:buFontTx/>
              <a:buNone/>
              <a:defRPr/>
            </a:pPr>
            <a:endParaRPr lang="en-US" alt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BB0AE-84F8-4A4C-86AC-AEED386EC126}"/>
              </a:ext>
            </a:extLst>
          </p:cNvPr>
          <p:cNvSpPr>
            <a:spLocks noGrp="1"/>
          </p:cNvSpPr>
          <p:nvPr>
            <p:ph type="title"/>
          </p:nvPr>
        </p:nvSpPr>
        <p:spPr/>
        <p:txBody>
          <a:bodyPr/>
          <a:lstStyle/>
          <a:p>
            <a:r>
              <a:rPr lang="en-US" dirty="0"/>
              <a:t>Hybrid SC Training</a:t>
            </a:r>
          </a:p>
        </p:txBody>
      </p:sp>
      <p:sp>
        <p:nvSpPr>
          <p:cNvPr id="3" name="Content Placeholder 2">
            <a:extLst>
              <a:ext uri="{FF2B5EF4-FFF2-40B4-BE49-F238E27FC236}">
                <a16:creationId xmlns:a16="http://schemas.microsoft.com/office/drawing/2014/main" id="{46D714B5-5913-4D5F-87C9-B7DFAD8C0617}"/>
              </a:ext>
            </a:extLst>
          </p:cNvPr>
          <p:cNvSpPr>
            <a:spLocks noGrp="1"/>
          </p:cNvSpPr>
          <p:nvPr>
            <p:ph idx="1"/>
          </p:nvPr>
        </p:nvSpPr>
        <p:spPr>
          <a:xfrm>
            <a:off x="457200" y="1905000"/>
            <a:ext cx="8229600" cy="4221163"/>
          </a:xfrm>
        </p:spPr>
        <p:txBody>
          <a:bodyPr/>
          <a:lstStyle/>
          <a:p>
            <a:r>
              <a:rPr lang="en-US" sz="2800" dirty="0"/>
              <a:t>Our training session for Authorized Users (including Hybrid State Coordinators) will be held </a:t>
            </a:r>
            <a:r>
              <a:rPr lang="en-US" sz="2800" b="1" dirty="0"/>
              <a:t>Wednesday, March 12 at 2 p.m. ET</a:t>
            </a:r>
            <a:r>
              <a:rPr lang="en-US" sz="2800" dirty="0"/>
              <a:t>.</a:t>
            </a:r>
          </a:p>
          <a:p>
            <a:endParaRPr lang="en-US" sz="1200" dirty="0"/>
          </a:p>
          <a:p>
            <a:r>
              <a:rPr lang="en-US" sz="2800" dirty="0"/>
              <a:t>If you are considering becoming a hybrid SC, or if you just want to learn more about how AUs work with the system, please join us! </a:t>
            </a:r>
          </a:p>
          <a:p>
            <a:endParaRPr lang="en-US" sz="1200" dirty="0"/>
          </a:p>
        </p:txBody>
      </p:sp>
    </p:spTree>
    <p:extLst>
      <p:ext uri="{BB962C8B-B14F-4D97-AF65-F5344CB8AC3E}">
        <p14:creationId xmlns:p14="http://schemas.microsoft.com/office/powerpoint/2010/main" val="22273796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567A3-2B6E-2FC2-08EF-EBF8ED585966}"/>
              </a:ext>
            </a:extLst>
          </p:cNvPr>
          <p:cNvSpPr>
            <a:spLocks noGrp="1"/>
          </p:cNvSpPr>
          <p:nvPr>
            <p:ph type="title"/>
          </p:nvPr>
        </p:nvSpPr>
        <p:spPr/>
        <p:txBody>
          <a:bodyPr/>
          <a:lstStyle/>
          <a:p>
            <a:r>
              <a:rPr lang="en-US" dirty="0"/>
              <a:t>TVI Account Pilot Program</a:t>
            </a:r>
          </a:p>
        </p:txBody>
      </p:sp>
      <p:sp>
        <p:nvSpPr>
          <p:cNvPr id="3" name="Content Placeholder 2">
            <a:extLst>
              <a:ext uri="{FF2B5EF4-FFF2-40B4-BE49-F238E27FC236}">
                <a16:creationId xmlns:a16="http://schemas.microsoft.com/office/drawing/2014/main" id="{4F65BF94-148A-7FDF-C04A-D0D7F6CA9E05}"/>
              </a:ext>
            </a:extLst>
          </p:cNvPr>
          <p:cNvSpPr>
            <a:spLocks noGrp="1"/>
          </p:cNvSpPr>
          <p:nvPr>
            <p:ph idx="1"/>
          </p:nvPr>
        </p:nvSpPr>
        <p:spPr>
          <a:xfrm>
            <a:off x="457200" y="1417638"/>
            <a:ext cx="8229600" cy="4708525"/>
          </a:xfrm>
        </p:spPr>
        <p:txBody>
          <a:bodyPr/>
          <a:lstStyle/>
          <a:p>
            <a:r>
              <a:rPr lang="en-US" sz="3000" dirty="0"/>
              <a:t>This spring, the NIMAC is piloting a new TVI account type with four states: Alaska, Hawaii, Maryland, and Pennsylvania.</a:t>
            </a:r>
          </a:p>
          <a:p>
            <a:r>
              <a:rPr lang="en-US" sz="3000" dirty="0"/>
              <a:t>The goal is to provide access for teachers who need to produce on-the-fly braille for immediate student needs.</a:t>
            </a:r>
          </a:p>
          <a:p>
            <a:r>
              <a:rPr lang="en-US" sz="3000" dirty="0"/>
              <a:t>The NIMAC will share more information as the pilot program gets underway, including a timeline for when the TVI account type will be made available to all states.</a:t>
            </a:r>
          </a:p>
        </p:txBody>
      </p:sp>
    </p:spTree>
    <p:extLst>
      <p:ext uri="{BB962C8B-B14F-4D97-AF65-F5344CB8AC3E}">
        <p14:creationId xmlns:p14="http://schemas.microsoft.com/office/powerpoint/2010/main" val="10027817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609600" y="2438400"/>
            <a:ext cx="8229600" cy="1143000"/>
          </a:xfrm>
        </p:spPr>
        <p:txBody>
          <a:bodyPr/>
          <a:lstStyle/>
          <a:p>
            <a:r>
              <a:rPr lang="en-US" altLang="en-US" dirty="0"/>
              <a:t>Adding and Removing Authorized Users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a:t>AU Account Status</a:t>
            </a:r>
          </a:p>
        </p:txBody>
      </p:sp>
      <p:sp>
        <p:nvSpPr>
          <p:cNvPr id="32771" name="Content Placeholder 2"/>
          <p:cNvSpPr>
            <a:spLocks noGrp="1"/>
          </p:cNvSpPr>
          <p:nvPr>
            <p:ph idx="1"/>
          </p:nvPr>
        </p:nvSpPr>
        <p:spPr>
          <a:xfrm>
            <a:off x="457200" y="1417638"/>
            <a:ext cx="8229600" cy="4906962"/>
          </a:xfrm>
        </p:spPr>
        <p:txBody>
          <a:bodyPr/>
          <a:lstStyle/>
          <a:p>
            <a:r>
              <a:rPr lang="en-US" altLang="en-US" sz="2800" dirty="0"/>
              <a:t>When you log in to your state’s account all current AU accounts will appear under one of three tabs in the system.</a:t>
            </a:r>
          </a:p>
          <a:p>
            <a:r>
              <a:rPr lang="en-US" altLang="en-US" sz="2800" dirty="0"/>
              <a:t>Each tab represents an account status.</a:t>
            </a:r>
          </a:p>
          <a:p>
            <a:r>
              <a:rPr lang="en-US" altLang="en-US" sz="2800" dirty="0"/>
              <a:t>The three statuses represent the stages of the registration process and are:</a:t>
            </a:r>
          </a:p>
          <a:p>
            <a:pPr lvl="1"/>
            <a:r>
              <a:rPr lang="en-US" altLang="en-US" dirty="0"/>
              <a:t>New</a:t>
            </a:r>
          </a:p>
          <a:p>
            <a:pPr lvl="1"/>
            <a:r>
              <a:rPr lang="en-US" altLang="en-US" dirty="0"/>
              <a:t>Pending</a:t>
            </a:r>
          </a:p>
          <a:p>
            <a:pPr lvl="1"/>
            <a:r>
              <a:rPr lang="en-US" altLang="en-US" dirty="0"/>
              <a:t>Active</a:t>
            </a:r>
          </a:p>
          <a:p>
            <a:pPr lvl="1"/>
            <a:endParaRPr lang="en-US" altLang="en-US" dirty="0"/>
          </a:p>
          <a:p>
            <a:pPr lvl="1"/>
            <a:endParaRPr lang="en-US" alt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dirty="0"/>
              <a:t>Adding New AUs</a:t>
            </a:r>
          </a:p>
        </p:txBody>
      </p:sp>
      <p:sp>
        <p:nvSpPr>
          <p:cNvPr id="33795" name="Content Placeholder 2"/>
          <p:cNvSpPr>
            <a:spLocks noGrp="1"/>
          </p:cNvSpPr>
          <p:nvPr>
            <p:ph idx="1"/>
          </p:nvPr>
        </p:nvSpPr>
        <p:spPr>
          <a:xfrm>
            <a:off x="443345" y="1676400"/>
            <a:ext cx="8229600" cy="4343400"/>
          </a:xfrm>
        </p:spPr>
        <p:txBody>
          <a:bodyPr/>
          <a:lstStyle/>
          <a:p>
            <a:r>
              <a:rPr lang="en-US" altLang="en-US" sz="2800" dirty="0"/>
              <a:t>The process for adding a user is easy—all you need is the</a:t>
            </a:r>
            <a:r>
              <a:rPr lang="en-US" altLang="en-US" sz="2800" b="1" dirty="0"/>
              <a:t> name, email address, and organization name</a:t>
            </a:r>
            <a:r>
              <a:rPr lang="en-US" altLang="en-US" sz="2800" dirty="0"/>
              <a:t> for the new user. </a:t>
            </a:r>
          </a:p>
          <a:p>
            <a:r>
              <a:rPr lang="en-US" altLang="en-US" sz="2800" dirty="0"/>
              <a:t>Once this is entered into the system and saved, your role in creating the account is done. </a:t>
            </a:r>
          </a:p>
          <a:p>
            <a:r>
              <a:rPr lang="en-US" altLang="en-US" sz="2800" dirty="0"/>
              <a:t>The rest of the process is handled by the new AU and the NIMAC.</a:t>
            </a:r>
          </a:p>
          <a:p>
            <a:endParaRPr lang="en-US" alt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dirty="0"/>
              <a:t>Online Registration by AU</a:t>
            </a:r>
          </a:p>
        </p:txBody>
      </p:sp>
      <p:sp>
        <p:nvSpPr>
          <p:cNvPr id="34819" name="Content Placeholder 2"/>
          <p:cNvSpPr>
            <a:spLocks noGrp="1"/>
          </p:cNvSpPr>
          <p:nvPr>
            <p:ph idx="1"/>
          </p:nvPr>
        </p:nvSpPr>
        <p:spPr>
          <a:xfrm>
            <a:off x="457200" y="1828800"/>
            <a:ext cx="8229600" cy="4495800"/>
          </a:xfrm>
        </p:spPr>
        <p:txBody>
          <a:bodyPr/>
          <a:lstStyle/>
          <a:p>
            <a:r>
              <a:rPr lang="en-US" altLang="en-US" sz="2800" dirty="0"/>
              <a:t>When the SC saves the new AU information, the system immediately emails the new AU the registration link.</a:t>
            </a:r>
          </a:p>
          <a:p>
            <a:r>
              <a:rPr lang="en-US" altLang="en-US" sz="2800" dirty="0"/>
              <a:t>Your account will then show a status of </a:t>
            </a:r>
            <a:r>
              <a:rPr lang="en-US" altLang="en-US" sz="2800" b="1" dirty="0"/>
              <a:t>New </a:t>
            </a:r>
            <a:r>
              <a:rPr lang="en-US" altLang="en-US" sz="2800" dirty="0"/>
              <a:t>for the user under your list of AU registrations.</a:t>
            </a:r>
          </a:p>
          <a:p>
            <a:r>
              <a:rPr lang="en-US" altLang="en-US" sz="2800" dirty="0"/>
              <a:t>The AU completes the registration process in the NIMAC system using this link.</a:t>
            </a:r>
          </a:p>
          <a:p>
            <a:endParaRPr lang="en-US" alt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dirty="0"/>
              <a:t>Registration link expiration</a:t>
            </a:r>
          </a:p>
        </p:txBody>
      </p:sp>
      <p:sp>
        <p:nvSpPr>
          <p:cNvPr id="35843" name="Content Placeholder 2"/>
          <p:cNvSpPr>
            <a:spLocks noGrp="1"/>
          </p:cNvSpPr>
          <p:nvPr>
            <p:ph idx="1"/>
          </p:nvPr>
        </p:nvSpPr>
        <p:spPr>
          <a:xfrm>
            <a:off x="457200" y="1417638"/>
            <a:ext cx="8229600" cy="4906962"/>
          </a:xfrm>
        </p:spPr>
        <p:txBody>
          <a:bodyPr/>
          <a:lstStyle/>
          <a:p>
            <a:r>
              <a:rPr lang="en-US" altLang="en-US" sz="2800" dirty="0"/>
              <a:t>As a security measure, the link will expire after ten days. </a:t>
            </a:r>
          </a:p>
          <a:p>
            <a:r>
              <a:rPr lang="en-US" altLang="en-US" sz="2800" dirty="0"/>
              <a:t>If the user does not complete the registration within the time frame, the SC can re-send the link by clicking the “Resend” button next to the user. </a:t>
            </a:r>
          </a:p>
          <a:p>
            <a:r>
              <a:rPr lang="en-US" altLang="en-US" sz="2800" dirty="0"/>
              <a:t>When the user completes the online registration, the account then shows as </a:t>
            </a:r>
            <a:r>
              <a:rPr lang="en-US" altLang="en-US" sz="2800" b="1" dirty="0"/>
              <a:t>Pending </a:t>
            </a:r>
            <a:r>
              <a:rPr lang="en-US" altLang="en-US" sz="2800" dirty="0"/>
              <a:t>in your account.</a:t>
            </a:r>
          </a:p>
          <a:p>
            <a:endParaRPr lang="en-US" alt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dirty="0"/>
              <a:t>Limitation of Use Agreement</a:t>
            </a:r>
          </a:p>
        </p:txBody>
      </p:sp>
      <p:sp>
        <p:nvSpPr>
          <p:cNvPr id="36867" name="Content Placeholder 2"/>
          <p:cNvSpPr>
            <a:spLocks noGrp="1"/>
          </p:cNvSpPr>
          <p:nvPr>
            <p:ph idx="1"/>
          </p:nvPr>
        </p:nvSpPr>
        <p:spPr>
          <a:xfrm>
            <a:off x="457200" y="1417638"/>
            <a:ext cx="8229600" cy="4906962"/>
          </a:xfrm>
        </p:spPr>
        <p:txBody>
          <a:bodyPr/>
          <a:lstStyle/>
          <a:p>
            <a:r>
              <a:rPr lang="en-US" altLang="en-US" sz="2800" dirty="0"/>
              <a:t>The automated registration email also includes, as an attachment, the NIMAC Limitation of Use Agreement (LUA).</a:t>
            </a:r>
          </a:p>
          <a:p>
            <a:r>
              <a:rPr lang="en-US" altLang="en-US" sz="2800" dirty="0"/>
              <a:t>The new user must print out the document, initial each page, fill out the Authorized User section (13.0) and sign the document.</a:t>
            </a:r>
          </a:p>
          <a:p>
            <a:r>
              <a:rPr lang="en-US" altLang="en-US" sz="2800" dirty="0"/>
              <a:t>They can either mail or email us the completed document. We can accept digital signatures.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a:t>Account Activation</a:t>
            </a:r>
          </a:p>
        </p:txBody>
      </p:sp>
      <p:sp>
        <p:nvSpPr>
          <p:cNvPr id="37891" name="Content Placeholder 2"/>
          <p:cNvSpPr>
            <a:spLocks noGrp="1"/>
          </p:cNvSpPr>
          <p:nvPr>
            <p:ph idx="1"/>
          </p:nvPr>
        </p:nvSpPr>
        <p:spPr>
          <a:xfrm>
            <a:off x="457200" y="1905000"/>
            <a:ext cx="8229600" cy="4419600"/>
          </a:xfrm>
        </p:spPr>
        <p:txBody>
          <a:bodyPr/>
          <a:lstStyle/>
          <a:p>
            <a:r>
              <a:rPr lang="en-US" altLang="en-US" sz="2800" dirty="0"/>
              <a:t>Once the online registration is completed and the user has emailed us the completed LUA, we can activate the account.</a:t>
            </a:r>
          </a:p>
          <a:p>
            <a:r>
              <a:rPr lang="en-US" altLang="en-US" sz="2800" dirty="0"/>
              <a:t>The account will then show a status of </a:t>
            </a:r>
            <a:r>
              <a:rPr lang="en-US" altLang="en-US" sz="2800" b="1" dirty="0"/>
              <a:t>Active</a:t>
            </a:r>
            <a:r>
              <a:rPr lang="en-US" altLang="en-US" sz="2800" dirty="0"/>
              <a:t>.</a:t>
            </a:r>
          </a:p>
          <a:p>
            <a:r>
              <a:rPr lang="en-US" altLang="en-US" sz="2800" dirty="0"/>
              <a:t>You’ll also receive an automated email notification from the system when a new account is activated by the NIMAC.</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dirty="0"/>
              <a:t>Login Credentials</a:t>
            </a:r>
          </a:p>
        </p:txBody>
      </p:sp>
      <p:sp>
        <p:nvSpPr>
          <p:cNvPr id="38915" name="Content Placeholder 2"/>
          <p:cNvSpPr>
            <a:spLocks noGrp="1"/>
          </p:cNvSpPr>
          <p:nvPr>
            <p:ph idx="1"/>
          </p:nvPr>
        </p:nvSpPr>
        <p:spPr>
          <a:xfrm>
            <a:off x="457200" y="1676400"/>
            <a:ext cx="8229600" cy="4648200"/>
          </a:xfrm>
        </p:spPr>
        <p:txBody>
          <a:bodyPr/>
          <a:lstStyle/>
          <a:p>
            <a:r>
              <a:rPr lang="en-US" altLang="en-US" sz="2800" dirty="0"/>
              <a:t>When the account is activated, the system sends the user the login ID and password in two separate emails. </a:t>
            </a:r>
          </a:p>
          <a:p>
            <a:r>
              <a:rPr lang="en-US" altLang="en-US" sz="2800" dirty="0"/>
              <a:t>If a user’s email system is not letting NIMAC emails through, they may need to “whitelist” this address: </a:t>
            </a:r>
            <a:r>
              <a:rPr lang="en-US" altLang="en-US" sz="2800" dirty="0">
                <a:hlinkClick r:id="rId2"/>
              </a:rPr>
              <a:t>noreply-NIMAC@overdrive.com</a:t>
            </a:r>
            <a:r>
              <a:rPr lang="en-US" altLang="en-US" sz="2800" dirty="0"/>
              <a:t> </a:t>
            </a:r>
          </a:p>
          <a:p>
            <a:r>
              <a:rPr lang="en-US" altLang="en-US" sz="2800" dirty="0"/>
              <a:t>As a reminder, “hybrid” SCs do not receive a second set of login credentials.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609600" y="2438400"/>
            <a:ext cx="8229600" cy="1143000"/>
          </a:xfrm>
        </p:spPr>
        <p:txBody>
          <a:bodyPr/>
          <a:lstStyle/>
          <a:p>
            <a:r>
              <a:rPr lang="en-US" altLang="en-US" dirty="0"/>
              <a:t>Removing AUs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dirty="0"/>
              <a:t>AU Accounts and System DRM</a:t>
            </a:r>
          </a:p>
        </p:txBody>
      </p:sp>
      <p:sp>
        <p:nvSpPr>
          <p:cNvPr id="40963" name="Content Placeholder 2"/>
          <p:cNvSpPr>
            <a:spLocks noGrp="1"/>
          </p:cNvSpPr>
          <p:nvPr>
            <p:ph idx="1"/>
          </p:nvPr>
        </p:nvSpPr>
        <p:spPr>
          <a:xfrm>
            <a:off x="457200" y="1828800"/>
            <a:ext cx="8229600" cy="4495800"/>
          </a:xfrm>
        </p:spPr>
        <p:txBody>
          <a:bodyPr/>
          <a:lstStyle/>
          <a:p>
            <a:r>
              <a:rPr lang="en-US" altLang="en-US" sz="2800" dirty="0"/>
              <a:t>One method of digital rights management (DRM) for the NIMAC is through the fingerprinting and watermarking of files at the point of download.</a:t>
            </a:r>
          </a:p>
          <a:p>
            <a:r>
              <a:rPr lang="en-US" altLang="en-US" sz="2800" dirty="0"/>
              <a:t>This marks each file with code that indicates who downloaded the file and when.</a:t>
            </a:r>
          </a:p>
          <a:p>
            <a:r>
              <a:rPr lang="en-US" altLang="en-US" sz="2800" dirty="0"/>
              <a:t>This information is tied to the individual account holder</a:t>
            </a:r>
            <a:r>
              <a:rPr lang="en-US" altLang="en-US" dirty="0"/>
              <a: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dirty="0"/>
              <a:t>AU Accounts and System DRM Continued</a:t>
            </a:r>
          </a:p>
        </p:txBody>
      </p:sp>
      <p:sp>
        <p:nvSpPr>
          <p:cNvPr id="41987" name="Content Placeholder 2"/>
          <p:cNvSpPr>
            <a:spLocks noGrp="1"/>
          </p:cNvSpPr>
          <p:nvPr>
            <p:ph idx="1"/>
          </p:nvPr>
        </p:nvSpPr>
        <p:spPr>
          <a:xfrm>
            <a:off x="457200" y="1676400"/>
            <a:ext cx="8229600" cy="4648200"/>
          </a:xfrm>
        </p:spPr>
        <p:txBody>
          <a:bodyPr/>
          <a:lstStyle/>
          <a:p>
            <a:r>
              <a:rPr lang="en-US" altLang="en-US" sz="2800" dirty="0"/>
              <a:t>For this reason, we ask that users not share their credentials with others. </a:t>
            </a:r>
          </a:p>
          <a:p>
            <a:r>
              <a:rPr lang="en-US" altLang="en-US" sz="2800" dirty="0"/>
              <a:t>AU accounts are not transferable. </a:t>
            </a:r>
          </a:p>
          <a:p>
            <a:r>
              <a:rPr lang="en-US" altLang="en-US" sz="2800" dirty="0"/>
              <a:t>When a user leaves their position or role as AU, please delete that account from the system, and create a new account for the new person. </a:t>
            </a:r>
          </a:p>
          <a:p>
            <a:r>
              <a:rPr lang="en-US" altLang="en-US" sz="2800" dirty="0"/>
              <a:t>There is also no problem with designating more than one AU at the same agency.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dirty="0"/>
              <a:t>Deleting an Account</a:t>
            </a:r>
          </a:p>
        </p:txBody>
      </p:sp>
      <p:sp>
        <p:nvSpPr>
          <p:cNvPr id="43011" name="Content Placeholder 2"/>
          <p:cNvSpPr>
            <a:spLocks noGrp="1"/>
          </p:cNvSpPr>
          <p:nvPr>
            <p:ph idx="1"/>
          </p:nvPr>
        </p:nvSpPr>
        <p:spPr>
          <a:xfrm>
            <a:off x="437444" y="1524000"/>
            <a:ext cx="8229600" cy="4800600"/>
          </a:xfrm>
        </p:spPr>
        <p:txBody>
          <a:bodyPr/>
          <a:lstStyle/>
          <a:p>
            <a:r>
              <a:rPr lang="en-US" altLang="en-US" sz="2800" dirty="0"/>
              <a:t>An account in any status (New, Pending or Active) can be removed by just clicking the red “Delete” button to the right of the account in the system.</a:t>
            </a:r>
          </a:p>
          <a:p>
            <a:r>
              <a:rPr lang="en-US" altLang="en-US" sz="2800" dirty="0"/>
              <a:t>The change is effective immediately.</a:t>
            </a:r>
          </a:p>
          <a:p>
            <a:r>
              <a:rPr lang="en-US" altLang="en-US" sz="2800" dirty="0"/>
              <a:t>Users that have been deleted no longer appear in your SC account; however, you can still access the information on their download activity in your SC Reports.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C8727-9C83-415C-9A6A-0FEC6C61BAD5}"/>
              </a:ext>
            </a:extLst>
          </p:cNvPr>
          <p:cNvSpPr>
            <a:spLocks noGrp="1"/>
          </p:cNvSpPr>
          <p:nvPr>
            <p:ph type="title" idx="4294967295"/>
          </p:nvPr>
        </p:nvSpPr>
        <p:spPr>
          <a:xfrm>
            <a:off x="457200" y="-1143000"/>
            <a:ext cx="8229600" cy="1143000"/>
          </a:xfrm>
        </p:spPr>
        <p:txBody>
          <a:bodyPr vert="horz" wrap="square" lIns="91440" tIns="45720" rIns="91440" bIns="45720" numCol="1" anchor="b" anchorCtr="0" compatLnSpc="1">
            <a:prstTxWarp prst="textNoShape">
              <a:avLst/>
            </a:prstTxWarp>
          </a:bodyPr>
          <a:lstStyle/>
          <a:p>
            <a:r>
              <a:rPr lang="en-US" dirty="0"/>
              <a:t>NIMAC Website</a:t>
            </a:r>
          </a:p>
        </p:txBody>
      </p:sp>
      <p:pic>
        <p:nvPicPr>
          <p:cNvPr id="4" name="Picture 3" descr="Screenshot of NIMAC website landing page">
            <a:extLst>
              <a:ext uri="{FF2B5EF4-FFF2-40B4-BE49-F238E27FC236}">
                <a16:creationId xmlns:a16="http://schemas.microsoft.com/office/drawing/2014/main" id="{699E79B1-63A2-4E14-830B-BB55B06F6A90}"/>
              </a:ext>
            </a:extLst>
          </p:cNvPr>
          <p:cNvPicPr>
            <a:picLocks noChangeAspect="1"/>
          </p:cNvPicPr>
          <p:nvPr/>
        </p:nvPicPr>
        <p:blipFill>
          <a:blip r:embed="rId3"/>
          <a:stretch>
            <a:fillRect/>
          </a:stretch>
        </p:blipFill>
        <p:spPr>
          <a:xfrm>
            <a:off x="0" y="990600"/>
            <a:ext cx="9144000" cy="4410091"/>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noChangeArrowheads="1"/>
          </p:cNvSpPr>
          <p:nvPr>
            <p:ph type="title"/>
          </p:nvPr>
        </p:nvSpPr>
        <p:spPr>
          <a:xfrm>
            <a:off x="381000" y="2590800"/>
            <a:ext cx="8229600" cy="1143000"/>
          </a:xfrm>
        </p:spPr>
        <p:txBody>
          <a:bodyPr/>
          <a:lstStyle/>
          <a:p>
            <a:r>
              <a:rPr lang="en-US" altLang="en-US" dirty="0"/>
              <a:t>Live Demo: Your Account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dirty="0"/>
              <a:t>For more assistance . . .</a:t>
            </a:r>
          </a:p>
        </p:txBody>
      </p:sp>
      <p:sp>
        <p:nvSpPr>
          <p:cNvPr id="21507" name="Content Placeholder 2"/>
          <p:cNvSpPr>
            <a:spLocks noGrp="1"/>
          </p:cNvSpPr>
          <p:nvPr>
            <p:ph idx="1"/>
          </p:nvPr>
        </p:nvSpPr>
        <p:spPr>
          <a:xfrm>
            <a:off x="457200" y="1524000"/>
            <a:ext cx="8229600" cy="5105400"/>
          </a:xfrm>
        </p:spPr>
        <p:txBody>
          <a:bodyPr/>
          <a:lstStyle/>
          <a:p>
            <a:pPr>
              <a:defRPr/>
            </a:pPr>
            <a:r>
              <a:rPr lang="en-US" altLang="en-US" sz="2800" dirty="0"/>
              <a:t>Reach out to the NIMAC anytime:</a:t>
            </a:r>
          </a:p>
          <a:p>
            <a:pPr>
              <a:defRPr/>
            </a:pPr>
            <a:endParaRPr lang="en-US" altLang="en-US" sz="2800" dirty="0"/>
          </a:p>
          <a:p>
            <a:pPr lvl="2">
              <a:defRPr/>
            </a:pPr>
            <a:r>
              <a:rPr lang="en-US" altLang="en-US" dirty="0">
                <a:hlinkClick r:id="rId3"/>
              </a:rPr>
              <a:t>nimac@aph.org</a:t>
            </a:r>
            <a:r>
              <a:rPr lang="en-US" altLang="en-US" dirty="0"/>
              <a:t> </a:t>
            </a:r>
          </a:p>
          <a:p>
            <a:pPr lvl="2">
              <a:defRPr/>
            </a:pPr>
            <a:r>
              <a:rPr lang="en-US" altLang="en-US" dirty="0"/>
              <a:t>877-526-4622</a:t>
            </a:r>
          </a:p>
          <a:p>
            <a:pPr lvl="2">
              <a:defRPr/>
            </a:pPr>
            <a:r>
              <a:rPr lang="en-US" altLang="en-US" dirty="0">
                <a:hlinkClick r:id="rId4"/>
              </a:rPr>
              <a:t>http://nimac.us</a:t>
            </a:r>
            <a:r>
              <a:rPr lang="en-US" altLang="en-US" dirty="0"/>
              <a:t> </a:t>
            </a:r>
          </a:p>
          <a:p>
            <a:pPr marL="0" indent="0">
              <a:buFontTx/>
              <a:buNone/>
              <a:defRPr/>
            </a:pPr>
            <a:endParaRPr lang="en-US" sz="1400" dirty="0">
              <a:solidFill>
                <a:srgbClr val="000099"/>
              </a:solidFill>
            </a:endParaRPr>
          </a:p>
          <a:p>
            <a:pPr marL="0" indent="0">
              <a:buFontTx/>
              <a:buNone/>
              <a:defRPr/>
            </a:pPr>
            <a:endParaRPr lang="en-US" sz="1400" dirty="0">
              <a:solidFill>
                <a:srgbClr val="000099"/>
              </a:solidFill>
            </a:endParaRPr>
          </a:p>
          <a:p>
            <a:pPr marL="0" indent="0">
              <a:buFontTx/>
              <a:buNone/>
              <a:defRPr/>
            </a:pPr>
            <a:endParaRPr lang="en-US" sz="1400" dirty="0">
              <a:solidFill>
                <a:srgbClr val="000099"/>
              </a:solidFill>
            </a:endParaRPr>
          </a:p>
          <a:p>
            <a:pPr marL="0" indent="0">
              <a:buFontTx/>
              <a:buNone/>
              <a:defRPr/>
            </a:pPr>
            <a:endParaRPr lang="en-US" sz="1400" dirty="0">
              <a:solidFill>
                <a:srgbClr val="000099"/>
              </a:solidFill>
            </a:endParaRPr>
          </a:p>
          <a:p>
            <a:pPr marL="0" indent="0">
              <a:buFontTx/>
              <a:buNone/>
              <a:defRPr/>
            </a:pPr>
            <a:endParaRPr lang="en-US" sz="1400" dirty="0">
              <a:solidFill>
                <a:srgbClr val="000099"/>
              </a:solidFill>
            </a:endParaRPr>
          </a:p>
          <a:p>
            <a:pPr marL="0" indent="0">
              <a:buFontTx/>
              <a:buNone/>
              <a:defRPr/>
            </a:pPr>
            <a:endParaRPr lang="en-US" sz="1400" dirty="0">
              <a:solidFill>
                <a:srgbClr val="000099"/>
              </a:solidFill>
            </a:endParaRPr>
          </a:p>
          <a:p>
            <a:pPr marL="0" indent="0">
              <a:buFontTx/>
              <a:buNone/>
              <a:defRPr/>
            </a:pPr>
            <a:r>
              <a:rPr lang="en-US" sz="1400" dirty="0">
                <a:solidFill>
                  <a:srgbClr val="000099"/>
                </a:solidFill>
              </a:rPr>
              <a:t>The contents of this resource were developed under a grant from the US Department of Education, #H327E210001. However, these contents do not necessarily represent the policy of the US Department of Education, and the reader should not assume endorsement by the Federal Government. Project Officer: </a:t>
            </a:r>
            <a:r>
              <a:rPr lang="en-US" altLang="en-US" sz="1400" dirty="0"/>
              <a:t>Rebecca Sheffield</a:t>
            </a:r>
            <a:r>
              <a:rPr lang="en-US" sz="1400" dirty="0">
                <a:solidFill>
                  <a:srgbClr val="000099"/>
                </a:solidFill>
              </a:rPr>
              <a:t>.</a:t>
            </a:r>
            <a:endParaRPr lang="en-US" altLang="en-US" dirty="0"/>
          </a:p>
        </p:txBody>
      </p:sp>
    </p:spTree>
  </p:cSld>
  <p:clrMapOvr>
    <a:masterClrMapping/>
  </p:clrMapOvr>
</p:sld>
</file>

<file path=ppt/theme/theme1.xml><?xml version="1.0" encoding="utf-8"?>
<a:theme xmlns:a="http://schemas.openxmlformats.org/drawingml/2006/main" name="NIMAClayout">
  <a:themeElements>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NIMAC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IMAClayo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IMAClayo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IMAClayo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IMAClayo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IMAClayo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IMAClayo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IMAClayo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IMAClayo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IMAClayo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IMAClayo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IMAClayout 13">
        <a:dk1>
          <a:srgbClr val="0033CC"/>
        </a:dk1>
        <a:lt1>
          <a:srgbClr val="FFFFFF"/>
        </a:lt1>
        <a:dk2>
          <a:srgbClr val="000099"/>
        </a:dk2>
        <a:lt2>
          <a:srgbClr val="808080"/>
        </a:lt2>
        <a:accent1>
          <a:srgbClr val="BBE0E3"/>
        </a:accent1>
        <a:accent2>
          <a:srgbClr val="333399"/>
        </a:accent2>
        <a:accent3>
          <a:srgbClr val="FFFFFF"/>
        </a:accent3>
        <a:accent4>
          <a:srgbClr val="002AAE"/>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C113F7550DCE469FC1CE664DEC722D" ma:contentTypeVersion="7" ma:contentTypeDescription="Create a new document." ma:contentTypeScope="" ma:versionID="0a1ce0c05553c9e537dcce48a866d034">
  <xsd:schema xmlns:xsd="http://www.w3.org/2001/XMLSchema" xmlns:xs="http://www.w3.org/2001/XMLSchema" xmlns:p="http://schemas.microsoft.com/office/2006/metadata/properties" xmlns:ns2="5101da5b-6c2e-4d78-9a91-ac859c4bc6fa" xmlns:ns3="38fd74c8-805e-4dcb-8927-c1278a3ad9fc" targetNamespace="http://schemas.microsoft.com/office/2006/metadata/properties" ma:root="true" ma:fieldsID="25643329fd88d562e7516e6b3531371c" ns2:_="" ns3:_="">
    <xsd:import namespace="5101da5b-6c2e-4d78-9a91-ac859c4bc6fa"/>
    <xsd:import namespace="38fd74c8-805e-4dcb-8927-c1278a3ad9f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01da5b-6c2e-4d78-9a91-ac859c4bc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8fd74c8-805e-4dcb-8927-c1278a3ad9f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2114593-BF6D-42F1-8DA9-2DDAC47937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01da5b-6c2e-4d78-9a91-ac859c4bc6fa"/>
    <ds:schemaRef ds:uri="38fd74c8-805e-4dcb-8927-c1278a3ad9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900C46C-D874-4F78-91C6-6798269CC3BF}">
  <ds:schemaRefs>
    <ds:schemaRef ds:uri="http://schemas.microsoft.com/office/2006/metadata/properties"/>
    <ds:schemaRef ds:uri="5101da5b-6c2e-4d78-9a91-ac859c4bc6fa"/>
    <ds:schemaRef ds:uri="http://schemas.microsoft.com/office/2006/documentManagement/types"/>
    <ds:schemaRef ds:uri="http://schemas.microsoft.com/office/infopath/2007/PartnerControls"/>
    <ds:schemaRef ds:uri="http://www.w3.org/XML/1998/namespace"/>
    <ds:schemaRef ds:uri="http://purl.org/dc/dcmitype/"/>
    <ds:schemaRef ds:uri="http://purl.org/dc/elements/1.1/"/>
    <ds:schemaRef ds:uri="http://schemas.openxmlformats.org/package/2006/metadata/core-properties"/>
    <ds:schemaRef ds:uri="38fd74c8-805e-4dcb-8927-c1278a3ad9fc"/>
    <ds:schemaRef ds:uri="http://purl.org/dc/terms/"/>
  </ds:schemaRefs>
</ds:datastoreItem>
</file>

<file path=customXml/itemProps3.xml><?xml version="1.0" encoding="utf-8"?>
<ds:datastoreItem xmlns:ds="http://schemas.openxmlformats.org/officeDocument/2006/customXml" ds:itemID="{A9777405-31FD-46C8-8F8A-E165F69A36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17160</TotalTime>
  <Words>2879</Words>
  <Application>Microsoft Office PowerPoint</Application>
  <PresentationFormat>On-screen Show (4:3)</PresentationFormat>
  <Paragraphs>233</Paragraphs>
  <Slides>50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Tahoma</vt:lpstr>
      <vt:lpstr>NIMAClayout</vt:lpstr>
      <vt:lpstr>The NIMAC for State Coordinators:  Basics, Updates, and a Quick Demo </vt:lpstr>
      <vt:lpstr>Today’s Webinar</vt:lpstr>
      <vt:lpstr>NIMAC: The Basics</vt:lpstr>
      <vt:lpstr>The NIMAC Project</vt:lpstr>
      <vt:lpstr>What does it mean to “coordinate” with NIMAC?</vt:lpstr>
      <vt:lpstr>The NIMAC and Districts</vt:lpstr>
      <vt:lpstr>What is a State Coordinator? </vt:lpstr>
      <vt:lpstr>Key Definitions for NIMAC </vt:lpstr>
      <vt:lpstr>What is NIMAS? </vt:lpstr>
      <vt:lpstr>More about NIMAS . . . </vt:lpstr>
      <vt:lpstr>Types of materials we receive</vt:lpstr>
      <vt:lpstr>Digital Materials</vt:lpstr>
      <vt:lpstr>How we get files</vt:lpstr>
      <vt:lpstr>Requiring NIMAS from publishers is a legal obligation</vt:lpstr>
      <vt:lpstr>Sample Contract Language from NCADEMI</vt:lpstr>
      <vt:lpstr>State OERs and Publications</vt:lpstr>
      <vt:lpstr>NIMAC Watchlist</vt:lpstr>
      <vt:lpstr>Watchlist versus Contracts</vt:lpstr>
      <vt:lpstr>NIMAS Eligibility</vt:lpstr>
      <vt:lpstr>Eligibility in IDEA 2004</vt:lpstr>
      <vt:lpstr>New NLS Guidelines</vt:lpstr>
      <vt:lpstr>Competent Authority Expanded</vt:lpstr>
      <vt:lpstr>Reading Disabilities</vt:lpstr>
      <vt:lpstr>Exploring Updates to the NIMAS Specification</vt:lpstr>
      <vt:lpstr>NIMAS Specification Updates</vt:lpstr>
      <vt:lpstr>Report of Recommendations</vt:lpstr>
      <vt:lpstr>NIMAC Account Types  and System Basics</vt:lpstr>
      <vt:lpstr>What is an Authorized User? </vt:lpstr>
      <vt:lpstr>Authorized Users </vt:lpstr>
      <vt:lpstr>Accessible Media Producer Accounts </vt:lpstr>
      <vt:lpstr>“Hybrid” State Coordinators</vt:lpstr>
      <vt:lpstr>“Hybrid” Account Registration</vt:lpstr>
      <vt:lpstr>“Hybrid” Account Activation</vt:lpstr>
      <vt:lpstr>Hybrid SC Training</vt:lpstr>
      <vt:lpstr>TVI Account Pilot Program</vt:lpstr>
      <vt:lpstr>Adding and Removing Authorized Users</vt:lpstr>
      <vt:lpstr>AU Account Status</vt:lpstr>
      <vt:lpstr>Adding New AUs</vt:lpstr>
      <vt:lpstr>Online Registration by AU</vt:lpstr>
      <vt:lpstr>Registration link expiration</vt:lpstr>
      <vt:lpstr>Limitation of Use Agreement</vt:lpstr>
      <vt:lpstr>Account Activation</vt:lpstr>
      <vt:lpstr>Login Credentials</vt:lpstr>
      <vt:lpstr>Removing AUs</vt:lpstr>
      <vt:lpstr>AU Accounts and System DRM</vt:lpstr>
      <vt:lpstr>AU Accounts and System DRM Continued</vt:lpstr>
      <vt:lpstr>Deleting an Account</vt:lpstr>
      <vt:lpstr>NIMAC Website</vt:lpstr>
      <vt:lpstr>Live Demo: Your Account</vt:lpstr>
      <vt:lpstr>For more assistance . . .</vt:lpstr>
    </vt:vector>
  </TitlesOfParts>
  <Company>APH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jmyers</dc:creator>
  <cp:lastModifiedBy>Liz Schaller</cp:lastModifiedBy>
  <cp:revision>1384</cp:revision>
  <dcterms:created xsi:type="dcterms:W3CDTF">2006-11-09T18:18:09Z</dcterms:created>
  <dcterms:modified xsi:type="dcterms:W3CDTF">2025-02-26T20:26:18Z</dcterms:modified>
</cp:coreProperties>
</file>